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62" r:id="rId3"/>
    <p:sldId id="266" r:id="rId4"/>
    <p:sldId id="256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9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DAE5E-2263-4E81-8F1E-0A05FD199242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E4C0-031E-4EE0-9154-9709A0B5E9F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1577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184CA-00A7-4CAB-8E2E-C4D9EA36E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0C9DBF-77D5-43E6-B5F0-C1E4BD435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1B321B-F2D6-47F8-9841-A9C7F74AD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EFE2AB-45CE-4BBA-800F-A1F728860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8F1072-0987-4C2D-BD69-56FDE2360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13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7A032F-6788-4975-B06B-A11571EF2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26CC0E-C52A-42CD-A264-53FEE0BE1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A47BA2-A797-4417-AAF0-8304ACECB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926C03-2019-4A72-A2D0-168C997E0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FA63BC-677E-4ECF-B5ED-67D5D537D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85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E64C9B9-987B-4E1F-83ED-5E3CA71CA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4B9B39-66E2-4489-B83A-D3AAAE1D3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59363A-825A-4736-9F51-59624CF4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0A34E4-344F-4A6B-9B1D-65C3695DF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9241EC-C0DF-4F26-8A4E-86EA4E4D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76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74707-77A2-4825-A987-46EEFD727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FBFF22-A40C-4B82-83DE-2DE7D331C3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4C0F9C-CD8B-48DD-BBD1-C4A7DC18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6574E7-5C92-4FAE-8E24-207B61B22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BFE4A5-550E-4625-905B-3B4E6218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0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BEE65-2D94-45AE-B93C-7AD5774E3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9B9503-D95F-4303-A211-FC9DB3BD5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41E7E5-D643-4505-8C5B-DC4FC38DD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B375ED-DC8B-4258-85FD-FD0C41E79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745041-EDBA-4473-9F7B-BBCF763CB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952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E13F3-A45E-4904-A85D-4D0352F82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0C4461-8623-472B-943E-268621A2C3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FD7EAB-75DB-4903-A85E-17DC5729D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12B08F-4C0E-444E-9D8F-ED87CCA48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7C18F8-1552-4ED9-9F81-27192BBB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8CC4A7-C6C6-4A6E-9395-5ABDCC11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335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6962F-6136-4C9C-BF62-E7AF9A51B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06701E-B363-4528-9940-34585D489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25C2A0-C513-4472-A59D-6FDE946AF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0D298E-0E83-4CA5-8D81-FD9BC3E8E6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768788-891A-4C4C-B9D7-606BDE8784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01A09A-7049-429F-9AA4-587B7AAD9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E62033-0A2D-4E62-9E79-C7783B4EF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7850D03-4C4F-415D-AD1F-EB2F22AE5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631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1CCC5-7731-4FE0-8BE4-1C7CBD0A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40ABFB-83DA-4CC2-980F-C50CE63C9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45FAB93-1BAC-416C-AA32-86D429E68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4F5494B-4BAE-4CA2-9AC3-8C3D875A0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601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74A0A3-21BF-4030-B5C6-E323114D1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243D532-C706-4944-BB9B-F958173F9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F6E4DA-5C1C-485F-A35B-0337DD3D2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706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CB0CE-8781-40E5-93D4-F3661AF55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E8C74F-CA8C-4FEB-BA36-10DFE6DD5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CC6811-3DB9-48A6-9502-BE958E244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AAC50F-9168-404E-AB83-7258C5D1C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B17595-D1A6-457C-9972-09687B02D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5E00FD-6F01-4CB9-ACAD-0FFFA8EC2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059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B0545-314D-4134-9F79-4F92F21A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C33D52-8C46-470F-A140-6C8222859B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BDE79E-39D4-43D5-AB5E-044AD3150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B04F9D-7BAB-44BC-8719-82C2FFEF1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2D4542-CCAA-4A94-8690-A3251B59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A49656-264C-4DD7-96C3-7271ACEFC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01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1FBAC-B8CE-479F-B3EC-BAC626335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0A930D-40F3-4A5E-8A80-FB7FF047BE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EBCA73-F4EF-4D69-8C2C-9F0E34D300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57687-08BE-41D7-9BCA-1B7F5BCE14F8}" type="datetimeFigureOut">
              <a:rPr lang="ru-RU" smtClean="0"/>
              <a:t>25.06.2024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776A16-98D5-4CA5-8154-3FFF44A7E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59EC28-4E73-43F9-B7E1-DF5EFF436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8FE50-2B0E-410F-86BA-A542BA5385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35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22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5"/>
            <a:ext cx="8534400" cy="10667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серий светильников </a:t>
            </a:r>
            <a:r>
              <a:rPr lang="ru-RU" sz="2400" b="1" dirty="0"/>
              <a:t>TREEM, </a:t>
            </a:r>
            <a:r>
              <a:rPr lang="en-US" sz="2400" b="1" dirty="0"/>
              <a:t>TREEM MAX, WING, WING MAX</a:t>
            </a:r>
            <a:endParaRPr lang="ru-RU" sz="2400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1838DE-7BDB-4771-8BBA-2F9FC9CDB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741" y="2761429"/>
            <a:ext cx="2181380" cy="40137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A25099-F3BC-23FF-C4C5-E15525F3F37E}"/>
              </a:ext>
            </a:extLst>
          </p:cNvPr>
          <p:cNvSpPr txBox="1"/>
          <p:nvPr/>
        </p:nvSpPr>
        <p:spPr>
          <a:xfrm>
            <a:off x="95521" y="1251068"/>
            <a:ext cx="557888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Фотометрические файлы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TREEM D L </a:t>
            </a:r>
            <a:r>
              <a:rPr lang="en-US" sz="1200" dirty="0"/>
              <a:t>53</a:t>
            </a:r>
            <a:r>
              <a:rPr lang="pl-PL" sz="1200" dirty="0"/>
              <a:t>W </a:t>
            </a:r>
            <a:r>
              <a:rPr lang="en-US" sz="1200" dirty="0"/>
              <a:t>X</a:t>
            </a:r>
            <a:r>
              <a:rPr lang="pl-PL" sz="1200" dirty="0"/>
              <a:t>000K Ra80 Консоль (1!2) 4000x1620(850+770)mm </a:t>
            </a:r>
            <a:r>
              <a:rPr lang="en-US" sz="1200" dirty="0"/>
              <a:t>XX.IES</a:t>
            </a:r>
          </a:p>
          <a:p>
            <a:r>
              <a:rPr lang="ru-RU" sz="1200" dirty="0"/>
              <a:t>! Файл содержит только данные на один световой модуль, а на опоре их нужно установить 2 шт.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6FE861-D6B0-FA82-1F43-D5E79C3D7FCD}"/>
              </a:ext>
            </a:extLst>
          </p:cNvPr>
          <p:cNvSpPr txBox="1"/>
          <p:nvPr/>
        </p:nvSpPr>
        <p:spPr>
          <a:xfrm>
            <a:off x="5896976" y="3149286"/>
            <a:ext cx="2933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 светового модуля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F355D6-E466-71D9-12A6-81CDF3D3F55D}"/>
              </a:ext>
            </a:extLst>
          </p:cNvPr>
          <p:cNvSpPr txBox="1"/>
          <p:nvPr/>
        </p:nvSpPr>
        <p:spPr>
          <a:xfrm>
            <a:off x="5944156" y="1999757"/>
            <a:ext cx="2933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29C122-FFE2-BA8B-AA02-B61929FE63DA}"/>
              </a:ext>
            </a:extLst>
          </p:cNvPr>
          <p:cNvSpPr txBox="1"/>
          <p:nvPr/>
        </p:nvSpPr>
        <p:spPr>
          <a:xfrm>
            <a:off x="5844164" y="4947303"/>
            <a:ext cx="24273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Световой модуль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 </a:t>
            </a:r>
            <a:r>
              <a:rPr 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CAB91-C222-647B-9B18-78BA6B3D2D7E}"/>
              </a:ext>
            </a:extLst>
          </p:cNvPr>
          <p:cNvSpPr txBox="1"/>
          <p:nvPr/>
        </p:nvSpPr>
        <p:spPr>
          <a:xfrm flipH="1">
            <a:off x="7909753" y="1748904"/>
            <a:ext cx="2657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Моделирование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16EE9-4A48-F632-4950-D0EA6CBF3A59}"/>
              </a:ext>
            </a:extLst>
          </p:cNvPr>
          <p:cNvSpPr txBox="1"/>
          <p:nvPr/>
        </p:nvSpPr>
        <p:spPr>
          <a:xfrm>
            <a:off x="11219543" y="3412856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en-US" dirty="0">
                <a:solidFill>
                  <a:schemeClr val="bg1"/>
                </a:solidFill>
              </a:rPr>
              <a:t>3</a:t>
            </a:r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C8B07D-55A0-8FAF-86A5-B3CB26098816}"/>
              </a:ext>
            </a:extLst>
          </p:cNvPr>
          <p:cNvSpPr txBox="1"/>
          <p:nvPr/>
        </p:nvSpPr>
        <p:spPr>
          <a:xfrm>
            <a:off x="8891063" y="2447925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ru-RU" dirty="0" err="1">
                <a:solidFill>
                  <a:schemeClr val="bg1"/>
                </a:solidFill>
              </a:rPr>
              <a:t>4м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7D2677-E574-7577-B47F-45365094D912}"/>
              </a:ext>
            </a:extLst>
          </p:cNvPr>
          <p:cNvSpPr txBox="1"/>
          <p:nvPr/>
        </p:nvSpPr>
        <p:spPr>
          <a:xfrm>
            <a:off x="3065912" y="768228"/>
            <a:ext cx="48702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Для примера </a:t>
            </a:r>
            <a:r>
              <a:rPr lang="en-US" sz="1600" b="1" dirty="0"/>
              <a:t>WING</a:t>
            </a:r>
            <a:r>
              <a:rPr lang="ru-RU" sz="1600" b="1" dirty="0"/>
              <a:t> </a:t>
            </a:r>
            <a:r>
              <a:rPr lang="en-US" sz="1600" b="1" dirty="0"/>
              <a:t>D</a:t>
            </a:r>
            <a:r>
              <a:rPr lang="ru-RU" sz="1600" b="1" dirty="0"/>
              <a:t> L </a:t>
            </a:r>
            <a:r>
              <a:rPr lang="en-US" sz="1600" b="1" dirty="0"/>
              <a:t>53</a:t>
            </a:r>
            <a:r>
              <a:rPr lang="ru-RU" sz="1600" b="1" dirty="0"/>
              <a:t>W</a:t>
            </a:r>
            <a:endParaRPr lang="en-US" sz="16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DE7B3B-803F-9F9D-D85D-610EE69180E5}"/>
              </a:ext>
            </a:extLst>
          </p:cNvPr>
          <p:cNvSpPr txBox="1"/>
          <p:nvPr/>
        </p:nvSpPr>
        <p:spPr>
          <a:xfrm>
            <a:off x="81750" y="4019985"/>
            <a:ext cx="15363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Световой модуль</a:t>
            </a:r>
          </a:p>
          <a:p>
            <a:r>
              <a:rPr lang="ru-RU" sz="1400" dirty="0"/>
              <a:t>400х93х41 мм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8E5BB1-623A-93B3-D39F-62994D4181BE}"/>
              </a:ext>
            </a:extLst>
          </p:cNvPr>
          <p:cNvSpPr txBox="1"/>
          <p:nvPr/>
        </p:nvSpPr>
        <p:spPr>
          <a:xfrm>
            <a:off x="3390542" y="2249926"/>
            <a:ext cx="21104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светового модуля TREEM </a:t>
            </a:r>
            <a:r>
              <a:rPr lang="en-US" sz="1400" dirty="0"/>
              <a:t>D</a:t>
            </a:r>
            <a:endParaRPr lang="ru-RU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91D3A9-1EBA-6976-E6D8-E59C7696056A}"/>
              </a:ext>
            </a:extLst>
          </p:cNvPr>
          <p:cNvSpPr txBox="1"/>
          <p:nvPr/>
        </p:nvSpPr>
        <p:spPr>
          <a:xfrm>
            <a:off x="3607745" y="5792252"/>
            <a:ext cx="19873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Опора TREEM 4000х120x80</a:t>
            </a:r>
            <a:r>
              <a:rPr lang="en-US" sz="1400" dirty="0"/>
              <a:t> </a:t>
            </a:r>
            <a:r>
              <a:rPr lang="ru-RU" sz="1400" dirty="0"/>
              <a:t>мм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7D83B9E8-13EA-337E-C822-AD3EC8F32DDE}"/>
              </a:ext>
            </a:extLst>
          </p:cNvPr>
          <p:cNvCxnSpPr>
            <a:cxnSpLocks/>
          </p:cNvCxnSpPr>
          <p:nvPr/>
        </p:nvCxnSpPr>
        <p:spPr>
          <a:xfrm flipH="1">
            <a:off x="2795351" y="2783981"/>
            <a:ext cx="746953" cy="1077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AF9FD76F-9754-C2C1-DDF4-0359F34B1E96}"/>
              </a:ext>
            </a:extLst>
          </p:cNvPr>
          <p:cNvCxnSpPr>
            <a:cxnSpLocks/>
          </p:cNvCxnSpPr>
          <p:nvPr/>
        </p:nvCxnSpPr>
        <p:spPr>
          <a:xfrm flipV="1">
            <a:off x="949183" y="3058674"/>
            <a:ext cx="950080" cy="857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D650D793-E637-842F-2A13-7CDB81F50AAF}"/>
              </a:ext>
            </a:extLst>
          </p:cNvPr>
          <p:cNvCxnSpPr>
            <a:cxnSpLocks/>
          </p:cNvCxnSpPr>
          <p:nvPr/>
        </p:nvCxnSpPr>
        <p:spPr>
          <a:xfrm flipH="1" flipV="1">
            <a:off x="2417431" y="5371616"/>
            <a:ext cx="1164185" cy="5580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C783CF61-6204-5B03-359E-9626FF0A01C2}"/>
              </a:ext>
            </a:extLst>
          </p:cNvPr>
          <p:cNvCxnSpPr>
            <a:cxnSpLocks/>
          </p:cNvCxnSpPr>
          <p:nvPr/>
        </p:nvCxnSpPr>
        <p:spPr>
          <a:xfrm flipH="1">
            <a:off x="2282861" y="2567916"/>
            <a:ext cx="1038512" cy="532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A07F79BD-5BCF-2DC1-1E06-47A95508ADDB}"/>
              </a:ext>
            </a:extLst>
          </p:cNvPr>
          <p:cNvCxnSpPr>
            <a:cxnSpLocks/>
          </p:cNvCxnSpPr>
          <p:nvPr/>
        </p:nvCxnSpPr>
        <p:spPr>
          <a:xfrm flipV="1">
            <a:off x="1444914" y="4020482"/>
            <a:ext cx="1306777" cy="261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587327-B3D6-48E1-9F74-59EB064020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911" r="25694"/>
          <a:stretch/>
        </p:blipFill>
        <p:spPr>
          <a:xfrm>
            <a:off x="9176606" y="2447925"/>
            <a:ext cx="1846168" cy="42824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27FBCF-51CC-4FC8-B753-14F232D5E0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068" y="6007772"/>
            <a:ext cx="2531261" cy="6732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ABE596-B809-4440-8A18-51A5C81C00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6976" y="5261339"/>
            <a:ext cx="2517353" cy="6773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E841C9-C5F5-4CBC-8555-09C01A08EB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2060" y="3478340"/>
            <a:ext cx="2452269" cy="85335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9D3DF28-BA79-4C8C-8241-2C311350C2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7233" y="4359113"/>
            <a:ext cx="2452269" cy="67124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98F91B6-CB17-4F18-9203-B74414E02AC5}"/>
              </a:ext>
            </a:extLst>
          </p:cNvPr>
          <p:cNvSpPr txBox="1"/>
          <p:nvPr/>
        </p:nvSpPr>
        <p:spPr>
          <a:xfrm>
            <a:off x="10099690" y="361984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en-US" dirty="0">
                <a:solidFill>
                  <a:schemeClr val="bg1"/>
                </a:solidFill>
              </a:rPr>
              <a:t>3,82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EA60D5-0894-427B-91FA-0CEBF1B898BE}"/>
              </a:ext>
            </a:extLst>
          </p:cNvPr>
          <p:cNvSpPr txBox="1"/>
          <p:nvPr/>
        </p:nvSpPr>
        <p:spPr>
          <a:xfrm>
            <a:off x="9191433" y="4219798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en-US" dirty="0">
                <a:solidFill>
                  <a:schemeClr val="bg1"/>
                </a:solidFill>
              </a:rPr>
              <a:t>2,82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9AEBFEA-AFEE-4BDA-A3BE-D2C665726B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1706" y="2287931"/>
            <a:ext cx="2412623" cy="90036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7262834-05E2-4E7F-8405-9CB8C0E28179}"/>
              </a:ext>
            </a:extLst>
          </p:cNvPr>
          <p:cNvSpPr txBox="1"/>
          <p:nvPr/>
        </p:nvSpPr>
        <p:spPr>
          <a:xfrm>
            <a:off x="2606516" y="312306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en-US" sz="2400" b="1" u="sng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8542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1BCDE7-64CB-4A51-85EC-050EE1DE1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36" y="1770078"/>
            <a:ext cx="6004512" cy="382957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42C10C5-53A1-4AB4-A99D-9545C9200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094" y="1770079"/>
            <a:ext cx="6084198" cy="38295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0D246D1-CA68-4CD5-864B-8CAABDE476B4}"/>
              </a:ext>
            </a:extLst>
          </p:cNvPr>
          <p:cNvSpPr txBox="1"/>
          <p:nvPr/>
        </p:nvSpPr>
        <p:spPr>
          <a:xfrm>
            <a:off x="3943200" y="402401"/>
            <a:ext cx="40930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Типоразмеры TREEM</a:t>
            </a:r>
            <a:r>
              <a:rPr lang="en-US" sz="2400" b="1" dirty="0"/>
              <a:t>, WING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874605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D1FC95-1D7A-4D1C-B8AC-E00FEA06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5" y="1543574"/>
            <a:ext cx="5977030" cy="40335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4ADEB6-15BB-4EBB-9069-BC9B2E6C0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43575"/>
            <a:ext cx="6000509" cy="40335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629A89-C988-4AC5-8E7B-FA77A630EB0A}"/>
              </a:ext>
            </a:extLst>
          </p:cNvPr>
          <p:cNvSpPr txBox="1"/>
          <p:nvPr/>
        </p:nvSpPr>
        <p:spPr>
          <a:xfrm>
            <a:off x="3473398" y="335289"/>
            <a:ext cx="52452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Типоразмеры </a:t>
            </a:r>
            <a:r>
              <a:rPr lang="en-US" sz="2400" b="1" dirty="0"/>
              <a:t>TREEM MAX, WING MAX 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328537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7C161C7-1363-475B-BA20-01E6AC72EC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776"/>
          <a:stretch/>
        </p:blipFill>
        <p:spPr>
          <a:xfrm>
            <a:off x="6731634" y="2251193"/>
            <a:ext cx="3620433" cy="24350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3F48B8-7FE0-4E1E-8160-28C953E48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82" y="2297375"/>
            <a:ext cx="1742806" cy="26916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BAEB1A-3551-41CC-A3B2-BEC0BE45959B}"/>
              </a:ext>
            </a:extLst>
          </p:cNvPr>
          <p:cNvSpPr txBox="1"/>
          <p:nvPr/>
        </p:nvSpPr>
        <p:spPr>
          <a:xfrm>
            <a:off x="921765" y="1354057"/>
            <a:ext cx="3501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вставлять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файл в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Dialux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EVO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2038AE-4087-4AF7-8B37-7B5D10D0F39E}"/>
              </a:ext>
            </a:extLst>
          </p:cNvPr>
          <p:cNvSpPr txBox="1"/>
          <p:nvPr/>
        </p:nvSpPr>
        <p:spPr>
          <a:xfrm>
            <a:off x="5476055" y="5252314"/>
            <a:ext cx="2706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смоделировать столбик?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9672C0E-4733-414E-8012-58EB160187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2950" y="4989043"/>
            <a:ext cx="1854193" cy="17408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E6780-D4D9-4406-84B4-8BD905F9AB77}"/>
              </a:ext>
            </a:extLst>
          </p:cNvPr>
          <p:cNvSpPr txBox="1"/>
          <p:nvPr/>
        </p:nvSpPr>
        <p:spPr>
          <a:xfrm>
            <a:off x="6671338" y="1401248"/>
            <a:ext cx="5939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позиционировать световой модуль?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822459-EDDE-47D1-9C61-5A864ACC91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3961" y="2257462"/>
            <a:ext cx="2552700" cy="6858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4E0B38D-3EDE-4892-BA20-3DE3B561005A}"/>
              </a:ext>
            </a:extLst>
          </p:cNvPr>
          <p:cNvSpPr txBox="1"/>
          <p:nvPr/>
        </p:nvSpPr>
        <p:spPr>
          <a:xfrm>
            <a:off x="6753118" y="3649082"/>
            <a:ext cx="1058303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 =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0,75 м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35C9497-C4D1-47F9-9C4A-E12437B736A0}"/>
              </a:ext>
            </a:extLst>
          </p:cNvPr>
          <p:cNvSpPr txBox="1"/>
          <p:nvPr/>
        </p:nvSpPr>
        <p:spPr>
          <a:xfrm>
            <a:off x="6746018" y="2260355"/>
            <a:ext cx="1141659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 =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872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7253889C-CBAF-48F1-8B13-CC160AEFCD3E}"/>
              </a:ext>
            </a:extLst>
          </p:cNvPr>
          <p:cNvSpPr/>
          <p:nvPr/>
        </p:nvSpPr>
        <p:spPr>
          <a:xfrm>
            <a:off x="1586228" y="4026615"/>
            <a:ext cx="765958" cy="4707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30F26F5-F596-4C3D-8E32-5960500811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7931" y="2297375"/>
            <a:ext cx="2043552" cy="2691669"/>
          </a:xfrm>
          <a:prstGeom prst="rect">
            <a:avLst/>
          </a:prstGeom>
        </p:spPr>
      </p:pic>
      <p:sp>
        <p:nvSpPr>
          <p:cNvPr id="25" name="Овал 24">
            <a:extLst>
              <a:ext uri="{FF2B5EF4-FFF2-40B4-BE49-F238E27FC236}">
                <a16:creationId xmlns:a16="http://schemas.microsoft.com/office/drawing/2014/main" id="{11C97850-0C0F-457A-A7C6-86B4DAC815DB}"/>
              </a:ext>
            </a:extLst>
          </p:cNvPr>
          <p:cNvSpPr/>
          <p:nvPr/>
        </p:nvSpPr>
        <p:spPr>
          <a:xfrm>
            <a:off x="3688271" y="4267876"/>
            <a:ext cx="707467" cy="7778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219E28B9-B302-4A70-B997-A54A486723BB}"/>
              </a:ext>
            </a:extLst>
          </p:cNvPr>
          <p:cNvSpPr/>
          <p:nvPr/>
        </p:nvSpPr>
        <p:spPr>
          <a:xfrm>
            <a:off x="8541851" y="6036790"/>
            <a:ext cx="1375182" cy="7778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7F6563-55F7-4937-A98F-497609C34F7F}"/>
              </a:ext>
            </a:extLst>
          </p:cNvPr>
          <p:cNvSpPr txBox="1"/>
          <p:nvPr/>
        </p:nvSpPr>
        <p:spPr>
          <a:xfrm>
            <a:off x="512582" y="1655934"/>
            <a:ext cx="1866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Геометрия светового </a:t>
            </a:r>
          </a:p>
          <a:p>
            <a:r>
              <a:rPr lang="ru-RU" sz="1400" dirty="0"/>
              <a:t>Отверстия: 50 х 50 мм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B0444D-1B47-438B-BBEA-776C438FBE32}"/>
              </a:ext>
            </a:extLst>
          </p:cNvPr>
          <p:cNvSpPr txBox="1"/>
          <p:nvPr/>
        </p:nvSpPr>
        <p:spPr>
          <a:xfrm>
            <a:off x="2967964" y="1644098"/>
            <a:ext cx="2552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Цветовая температура и индекс цветопередачи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A201A0-0498-1212-2620-2F7955BFA4EC}"/>
              </a:ext>
            </a:extLst>
          </p:cNvPr>
          <p:cNvSpPr txBox="1"/>
          <p:nvPr/>
        </p:nvSpPr>
        <p:spPr>
          <a:xfrm>
            <a:off x="1047110" y="5417079"/>
            <a:ext cx="3520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вставлять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LDT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файл в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Dialux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EVO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04780-0D51-3AFA-46FB-35BD78E98294}"/>
              </a:ext>
            </a:extLst>
          </p:cNvPr>
          <p:cNvSpPr txBox="1"/>
          <p:nvPr/>
        </p:nvSpPr>
        <p:spPr>
          <a:xfrm>
            <a:off x="447734" y="5736712"/>
            <a:ext cx="468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Параметры светового отверстия , цветовая температура и индекс цветопередачи при вставке </a:t>
            </a:r>
            <a:r>
              <a:rPr lang="en-US" sz="1400" dirty="0"/>
              <a:t>LDT </a:t>
            </a:r>
            <a:r>
              <a:rPr lang="ru-RU" sz="1400" dirty="0"/>
              <a:t>файла задавать не нужно, они выставляются автоматически.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42FB84AB-319D-AB59-BA13-3D2C9C8ED484}"/>
              </a:ext>
            </a:extLst>
          </p:cNvPr>
          <p:cNvCxnSpPr>
            <a:cxnSpLocks/>
          </p:cNvCxnSpPr>
          <p:nvPr/>
        </p:nvCxnSpPr>
        <p:spPr>
          <a:xfrm>
            <a:off x="2117607" y="2139989"/>
            <a:ext cx="0" cy="17638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FB0C3DF-2DC3-FC6B-865C-DD5021AD290E}"/>
              </a:ext>
            </a:extLst>
          </p:cNvPr>
          <p:cNvCxnSpPr>
            <a:cxnSpLocks/>
          </p:cNvCxnSpPr>
          <p:nvPr/>
        </p:nvCxnSpPr>
        <p:spPr>
          <a:xfrm>
            <a:off x="4234281" y="2397463"/>
            <a:ext cx="0" cy="17638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069535F-4B8B-A550-325B-C5F9C6BCF97B}"/>
              </a:ext>
            </a:extLst>
          </p:cNvPr>
          <p:cNvSpPr txBox="1"/>
          <p:nvPr/>
        </p:nvSpPr>
        <p:spPr>
          <a:xfrm>
            <a:off x="6671338" y="1692611"/>
            <a:ext cx="2805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Высота установки модуля – 0.872, </a:t>
            </a:r>
          </a:p>
          <a:p>
            <a:r>
              <a:rPr lang="ru-RU" sz="1400" dirty="0"/>
              <a:t>Угол наклона – 30 градусов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A41F07-F177-236B-B1E2-D3CE615E69FC}"/>
              </a:ext>
            </a:extLst>
          </p:cNvPr>
          <p:cNvSpPr txBox="1"/>
          <p:nvPr/>
        </p:nvSpPr>
        <p:spPr>
          <a:xfrm>
            <a:off x="6307483" y="5667458"/>
            <a:ext cx="15039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Высота – 0.75 м</a:t>
            </a:r>
          </a:p>
          <a:p>
            <a:r>
              <a:rPr lang="ru-RU" sz="1400" dirty="0"/>
              <a:t>Длина – 0.12  м</a:t>
            </a:r>
          </a:p>
          <a:p>
            <a:r>
              <a:rPr lang="ru-RU" sz="1400" dirty="0"/>
              <a:t>Ширина – 0.08 м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8869FA-300F-4D61-9ED0-63F495FFB47D}"/>
              </a:ext>
            </a:extLst>
          </p:cNvPr>
          <p:cNvSpPr txBox="1"/>
          <p:nvPr/>
        </p:nvSpPr>
        <p:spPr>
          <a:xfrm>
            <a:off x="2470939" y="316835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en-US" sz="2400" b="1" u="sng" dirty="0"/>
              <a:t>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A35A82-B989-438E-879E-F9B1A555E7ED}"/>
              </a:ext>
            </a:extLst>
          </p:cNvPr>
          <p:cNvSpPr txBox="1"/>
          <p:nvPr/>
        </p:nvSpPr>
        <p:spPr>
          <a:xfrm>
            <a:off x="4093902" y="763592"/>
            <a:ext cx="2853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Для примера </a:t>
            </a:r>
            <a:r>
              <a:rPr lang="en-US" sz="1600" b="1" dirty="0"/>
              <a:t>WING</a:t>
            </a:r>
            <a:r>
              <a:rPr lang="ru-RU" sz="1600" b="1" dirty="0"/>
              <a:t> </a:t>
            </a:r>
            <a:r>
              <a:rPr lang="en-US" sz="1600" b="1" dirty="0"/>
              <a:t>A L 9W</a:t>
            </a:r>
          </a:p>
        </p:txBody>
      </p:sp>
    </p:spTree>
    <p:extLst>
      <p:ext uri="{BB962C8B-B14F-4D97-AF65-F5344CB8AC3E}">
        <p14:creationId xmlns:p14="http://schemas.microsoft.com/office/powerpoint/2010/main" val="1472725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F94C3D-8FCD-EB7D-EE29-8787449F1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30" y="3143229"/>
            <a:ext cx="1236682" cy="35968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7F9E5C-89E3-15C1-2156-3457B5F2076D}"/>
              </a:ext>
            </a:extLst>
          </p:cNvPr>
          <p:cNvSpPr txBox="1"/>
          <p:nvPr/>
        </p:nvSpPr>
        <p:spPr>
          <a:xfrm>
            <a:off x="430490" y="1196059"/>
            <a:ext cx="659004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Фотометрические файлы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TREEM B L 27W X000K Ra80 </a:t>
            </a:r>
            <a:r>
              <a:rPr lang="ru-RU" sz="1400" dirty="0"/>
              <a:t>Консоль 4000</a:t>
            </a:r>
            <a:r>
              <a:rPr lang="en-US" sz="1400" dirty="0"/>
              <a:t>x850(850x1)mm XX.IES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1D1DEF5-6782-5175-B45C-FDF4EB565A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554"/>
          <a:stretch/>
        </p:blipFill>
        <p:spPr>
          <a:xfrm rot="5400000">
            <a:off x="478214" y="4153034"/>
            <a:ext cx="4376246" cy="127089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C8834A-25B7-5BBC-1AE6-386D7B690A3E}"/>
              </a:ext>
            </a:extLst>
          </p:cNvPr>
          <p:cNvSpPr txBox="1"/>
          <p:nvPr/>
        </p:nvSpPr>
        <p:spPr>
          <a:xfrm rot="5400000">
            <a:off x="1754289" y="3712465"/>
            <a:ext cx="169817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7AE518-80EC-2CBE-B051-6844D19E5ABB}"/>
              </a:ext>
            </a:extLst>
          </p:cNvPr>
          <p:cNvSpPr txBox="1"/>
          <p:nvPr/>
        </p:nvSpPr>
        <p:spPr>
          <a:xfrm>
            <a:off x="2975351" y="2376033"/>
            <a:ext cx="21856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Световой модуль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400х93х41 </a:t>
            </a:r>
            <a:r>
              <a:rPr lang="ru-RU" sz="1400" dirty="0"/>
              <a:t>мм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72F88-73FB-DAAD-2F74-A7C7458F03F6}"/>
              </a:ext>
            </a:extLst>
          </p:cNvPr>
          <p:cNvSpPr txBox="1"/>
          <p:nvPr/>
        </p:nvSpPr>
        <p:spPr>
          <a:xfrm>
            <a:off x="3175858" y="2929940"/>
            <a:ext cx="21104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светового модуля TREEM </a:t>
            </a:r>
            <a:r>
              <a:rPr lang="en-US" sz="1400" dirty="0"/>
              <a:t>B</a:t>
            </a:r>
            <a:r>
              <a:rPr lang="ru-RU" sz="14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850х120х80 мм</a:t>
            </a:r>
            <a:r>
              <a:rPr lang="ru-RU" sz="14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EE88F7-C5FE-940A-E4A6-161E93AED22E}"/>
              </a:ext>
            </a:extLst>
          </p:cNvPr>
          <p:cNvSpPr txBox="1"/>
          <p:nvPr/>
        </p:nvSpPr>
        <p:spPr>
          <a:xfrm>
            <a:off x="255059" y="2503866"/>
            <a:ext cx="19873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Опора TREEM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4000х120x80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DA0427C-7BD2-48FE-5653-ED18D4810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431" y="4302490"/>
            <a:ext cx="2933700" cy="9906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FBC6EE7-D8BF-4F03-2E7F-606783A836AB}"/>
              </a:ext>
            </a:extLst>
          </p:cNvPr>
          <p:cNvSpPr txBox="1"/>
          <p:nvPr/>
        </p:nvSpPr>
        <p:spPr>
          <a:xfrm>
            <a:off x="6370893" y="3922850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Консоль светового модуля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65A168C-52D1-BEF2-F32F-7289C3E65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8518" y="2732034"/>
            <a:ext cx="2886075" cy="9906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24A36C8-FD8C-FA99-3733-0EF7FB09FCF2}"/>
              </a:ext>
            </a:extLst>
          </p:cNvPr>
          <p:cNvSpPr txBox="1"/>
          <p:nvPr/>
        </p:nvSpPr>
        <p:spPr>
          <a:xfrm>
            <a:off x="6396661" y="2362956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Опора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4A2C2-4C9F-0216-F60C-C6D73770D322}"/>
              </a:ext>
            </a:extLst>
          </p:cNvPr>
          <p:cNvSpPr txBox="1"/>
          <p:nvPr/>
        </p:nvSpPr>
        <p:spPr>
          <a:xfrm>
            <a:off x="6351447" y="5407276"/>
            <a:ext cx="18724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Световой модуль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777DD5-4764-E883-7B82-E5D34F9CC3BE}"/>
              </a:ext>
            </a:extLst>
          </p:cNvPr>
          <p:cNvSpPr txBox="1"/>
          <p:nvPr/>
        </p:nvSpPr>
        <p:spPr>
          <a:xfrm>
            <a:off x="3538888" y="771386"/>
            <a:ext cx="48702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Для примера TREEM B L 27W 4000x850(850x1</a:t>
            </a:r>
            <a:endParaRPr lang="en-US" sz="1600" b="1" dirty="0"/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AC2E75FF-C78C-876C-BB9A-3459C47C01C2}"/>
              </a:ext>
            </a:extLst>
          </p:cNvPr>
          <p:cNvCxnSpPr>
            <a:cxnSpLocks/>
          </p:cNvCxnSpPr>
          <p:nvPr/>
        </p:nvCxnSpPr>
        <p:spPr>
          <a:xfrm flipH="1">
            <a:off x="2599841" y="2765476"/>
            <a:ext cx="403555" cy="1131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0674487A-81ED-443D-A958-F0F1AE6BF976}"/>
              </a:ext>
            </a:extLst>
          </p:cNvPr>
          <p:cNvCxnSpPr>
            <a:cxnSpLocks/>
          </p:cNvCxnSpPr>
          <p:nvPr/>
        </p:nvCxnSpPr>
        <p:spPr>
          <a:xfrm flipH="1">
            <a:off x="2690925" y="3655274"/>
            <a:ext cx="534673" cy="1854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695267D-44A2-B327-7E66-9FBC9BBCB80D}"/>
              </a:ext>
            </a:extLst>
          </p:cNvPr>
          <p:cNvSpPr txBox="1"/>
          <p:nvPr/>
        </p:nvSpPr>
        <p:spPr>
          <a:xfrm flipH="1">
            <a:off x="6845101" y="1896137"/>
            <a:ext cx="265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Моделирование</a:t>
            </a: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1308E36C-6656-1729-6F18-B4ABC557B5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3747" y="5849282"/>
            <a:ext cx="2924175" cy="7715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8E80AD-0649-454B-9074-5E0158814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2140" y="2059135"/>
            <a:ext cx="2496822" cy="478124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70A188D-52FD-4F33-A9D6-5D63251B9C46}"/>
              </a:ext>
            </a:extLst>
          </p:cNvPr>
          <p:cNvSpPr txBox="1"/>
          <p:nvPr/>
        </p:nvSpPr>
        <p:spPr>
          <a:xfrm>
            <a:off x="2470939" y="316835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en-US" sz="2400" b="1" u="sng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252509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6B7434-1C33-4964-9413-46E65A01F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1" y="1759088"/>
            <a:ext cx="4736715" cy="47367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7F9E5C-89E3-15C1-2156-3457B5F2076D}"/>
              </a:ext>
            </a:extLst>
          </p:cNvPr>
          <p:cNvSpPr txBox="1"/>
          <p:nvPr/>
        </p:nvSpPr>
        <p:spPr>
          <a:xfrm>
            <a:off x="192318" y="1527269"/>
            <a:ext cx="65900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Фотометрические файлы</a:t>
            </a:r>
            <a:endParaRPr lang="en-US" sz="1400" b="1" dirty="0"/>
          </a:p>
          <a:p>
            <a:r>
              <a:rPr lang="en-US" sz="1200" dirty="0"/>
              <a:t>WING B L 27W X000K Ra80 </a:t>
            </a:r>
            <a:r>
              <a:rPr lang="ru-RU" sz="1200" dirty="0"/>
              <a:t>Консоль 4000</a:t>
            </a:r>
            <a:r>
              <a:rPr lang="en-US" sz="1200" dirty="0"/>
              <a:t>x850(850x1)mm XX.IES</a:t>
            </a:r>
          </a:p>
          <a:p>
            <a:endParaRPr lang="ru-RU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7AE518-80EC-2CBE-B051-6844D19E5ABB}"/>
              </a:ext>
            </a:extLst>
          </p:cNvPr>
          <p:cNvSpPr txBox="1"/>
          <p:nvPr/>
        </p:nvSpPr>
        <p:spPr>
          <a:xfrm>
            <a:off x="134740" y="3794027"/>
            <a:ext cx="21856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Световой модуль</a:t>
            </a:r>
          </a:p>
          <a:p>
            <a:r>
              <a:rPr lang="ru-RU" sz="1600" dirty="0"/>
              <a:t>400х93х41мм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72F88-73FB-DAAD-2F74-A7C7458F03F6}"/>
              </a:ext>
            </a:extLst>
          </p:cNvPr>
          <p:cNvSpPr txBox="1"/>
          <p:nvPr/>
        </p:nvSpPr>
        <p:spPr>
          <a:xfrm>
            <a:off x="3623028" y="2602726"/>
            <a:ext cx="21104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Консоль светового модуля </a:t>
            </a:r>
            <a:r>
              <a:rPr lang="en-US" sz="1600" dirty="0"/>
              <a:t>WING B 758</a:t>
            </a:r>
            <a:r>
              <a:rPr lang="ru-RU" sz="1600" dirty="0"/>
              <a:t>х742х120мм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EE88F7-C5FE-940A-E4A6-161E93AED22E}"/>
              </a:ext>
            </a:extLst>
          </p:cNvPr>
          <p:cNvSpPr txBox="1"/>
          <p:nvPr/>
        </p:nvSpPr>
        <p:spPr>
          <a:xfrm>
            <a:off x="1227556" y="5711824"/>
            <a:ext cx="19873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Опора </a:t>
            </a:r>
            <a:r>
              <a:rPr lang="en-US" sz="1600" dirty="0"/>
              <a:t>4000</a:t>
            </a:r>
            <a:r>
              <a:rPr lang="ru-RU" sz="1600" dirty="0"/>
              <a:t>х120</a:t>
            </a:r>
            <a:r>
              <a:rPr lang="en-US" sz="1600" dirty="0"/>
              <a:t>x80</a:t>
            </a:r>
            <a:r>
              <a:rPr lang="ru-RU" sz="1600" dirty="0"/>
              <a:t>мм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BC6EE7-D8BF-4F03-2E7F-606783A836AB}"/>
              </a:ext>
            </a:extLst>
          </p:cNvPr>
          <p:cNvSpPr txBox="1"/>
          <p:nvPr/>
        </p:nvSpPr>
        <p:spPr>
          <a:xfrm>
            <a:off x="6961514" y="3746735"/>
            <a:ext cx="2933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Консоль светового модуля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4A36C8-FD8C-FA99-3733-0EF7FB09FCF2}"/>
              </a:ext>
            </a:extLst>
          </p:cNvPr>
          <p:cNvSpPr txBox="1"/>
          <p:nvPr/>
        </p:nvSpPr>
        <p:spPr>
          <a:xfrm>
            <a:off x="6961514" y="2264172"/>
            <a:ext cx="29337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Опора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4A2C2-4C9F-0216-F60C-C6D73770D322}"/>
              </a:ext>
            </a:extLst>
          </p:cNvPr>
          <p:cNvSpPr txBox="1"/>
          <p:nvPr/>
        </p:nvSpPr>
        <p:spPr>
          <a:xfrm>
            <a:off x="6942831" y="5221512"/>
            <a:ext cx="1872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Световой модуль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777DD5-4764-E883-7B82-E5D34F9CC3BE}"/>
              </a:ext>
            </a:extLst>
          </p:cNvPr>
          <p:cNvSpPr txBox="1"/>
          <p:nvPr/>
        </p:nvSpPr>
        <p:spPr>
          <a:xfrm>
            <a:off x="2438479" y="785420"/>
            <a:ext cx="65900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Для примера </a:t>
            </a:r>
            <a:r>
              <a:rPr lang="pl-PL" sz="1600" b="1" dirty="0"/>
              <a:t>WING B L 27W</a:t>
            </a:r>
            <a:endParaRPr lang="en-US" sz="1600" b="1" dirty="0"/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AC2E75FF-C78C-876C-BB9A-3459C47C01C2}"/>
              </a:ext>
            </a:extLst>
          </p:cNvPr>
          <p:cNvCxnSpPr>
            <a:cxnSpLocks/>
          </p:cNvCxnSpPr>
          <p:nvPr/>
        </p:nvCxnSpPr>
        <p:spPr>
          <a:xfrm flipV="1">
            <a:off x="1641656" y="3341390"/>
            <a:ext cx="678716" cy="434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0674487A-81ED-443D-A958-F0F1AE6BF976}"/>
              </a:ext>
            </a:extLst>
          </p:cNvPr>
          <p:cNvCxnSpPr>
            <a:cxnSpLocks/>
          </p:cNvCxnSpPr>
          <p:nvPr/>
        </p:nvCxnSpPr>
        <p:spPr>
          <a:xfrm flipH="1">
            <a:off x="2986342" y="2972058"/>
            <a:ext cx="625758" cy="6204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695267D-44A2-B327-7E66-9FBC9BBCB80D}"/>
              </a:ext>
            </a:extLst>
          </p:cNvPr>
          <p:cNvSpPr txBox="1"/>
          <p:nvPr/>
        </p:nvSpPr>
        <p:spPr>
          <a:xfrm flipH="1">
            <a:off x="8815316" y="1865676"/>
            <a:ext cx="2657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Моделирование</a:t>
            </a: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8BF130DC-ECB7-44E2-A246-CDFA2E4562E8}"/>
              </a:ext>
            </a:extLst>
          </p:cNvPr>
          <p:cNvCxnSpPr>
            <a:cxnSpLocks/>
          </p:cNvCxnSpPr>
          <p:nvPr/>
        </p:nvCxnSpPr>
        <p:spPr>
          <a:xfrm flipV="1">
            <a:off x="2434442" y="5334905"/>
            <a:ext cx="700644" cy="376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55E015C-074B-41D7-A99A-3AA63FA2D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679" y="2568636"/>
            <a:ext cx="1625055" cy="385133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213EA0B-DDFF-4874-8C12-0A61D8BA2D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5057" y="2699975"/>
            <a:ext cx="2404510" cy="89733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76ABE80-4C27-4806-A771-389594E698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5056" y="4290498"/>
            <a:ext cx="2399165" cy="79396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08A3639-CB98-4EA9-8849-C52D39E4A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5057" y="5624717"/>
            <a:ext cx="2444043" cy="65767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056D73A-E19A-4FD1-B4E0-F94E0C3BC549}"/>
              </a:ext>
            </a:extLst>
          </p:cNvPr>
          <p:cNvSpPr txBox="1"/>
          <p:nvPr/>
        </p:nvSpPr>
        <p:spPr>
          <a:xfrm>
            <a:off x="10513438" y="2648892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 = 3,82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2880EC-4123-48FF-B64B-3D6CB3C3D9F5}"/>
              </a:ext>
            </a:extLst>
          </p:cNvPr>
          <p:cNvSpPr txBox="1"/>
          <p:nvPr/>
        </p:nvSpPr>
        <p:spPr>
          <a:xfrm>
            <a:off x="2470939" y="316835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en-US" sz="2400" b="1" u="sng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34933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378D223-6081-2145-1814-E76B72D35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857" y="2330018"/>
            <a:ext cx="3809855" cy="38098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7F9E5C-89E3-15C1-2156-3457B5F2076D}"/>
              </a:ext>
            </a:extLst>
          </p:cNvPr>
          <p:cNvSpPr txBox="1"/>
          <p:nvPr/>
        </p:nvSpPr>
        <p:spPr>
          <a:xfrm>
            <a:off x="72168" y="1622697"/>
            <a:ext cx="57162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Фотометрические файлы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TREEM C L 53W X000K Ra80 </a:t>
            </a:r>
            <a:r>
              <a:rPr lang="ru-RU" sz="1200" dirty="0"/>
              <a:t>Консоль (1!2) 4000</a:t>
            </a:r>
            <a:r>
              <a:rPr lang="en-US" sz="1200" dirty="0"/>
              <a:t>x1620(1620x1)mm XX.IES</a:t>
            </a:r>
          </a:p>
          <a:p>
            <a:r>
              <a:rPr lang="ru-RU" sz="1200" dirty="0"/>
              <a:t>! Файл содержит только данные на один световой модуль, а на опоре их нужно установить 2 шт.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7AE518-80EC-2CBE-B051-6844D19E5ABB}"/>
              </a:ext>
            </a:extLst>
          </p:cNvPr>
          <p:cNvSpPr txBox="1"/>
          <p:nvPr/>
        </p:nvSpPr>
        <p:spPr>
          <a:xfrm>
            <a:off x="964939" y="4119650"/>
            <a:ext cx="15363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Световой модуль</a:t>
            </a:r>
          </a:p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400х93х41 </a:t>
            </a:r>
            <a:r>
              <a:rPr lang="ru-RU" sz="1400" dirty="0"/>
              <a:t>мм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72F88-73FB-DAAD-2F74-A7C7458F03F6}"/>
              </a:ext>
            </a:extLst>
          </p:cNvPr>
          <p:cNvSpPr txBox="1"/>
          <p:nvPr/>
        </p:nvSpPr>
        <p:spPr>
          <a:xfrm>
            <a:off x="3677966" y="2830760"/>
            <a:ext cx="21104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светового модуля TREEM C </a:t>
            </a:r>
            <a:r>
              <a:rPr lang="ru-RU" sz="1400" dirty="0" err="1"/>
              <a:t>1620х360х120мм</a:t>
            </a:r>
            <a:endParaRPr lang="ru-RU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EE88F7-C5FE-940A-E4A6-161E93AED22E}"/>
              </a:ext>
            </a:extLst>
          </p:cNvPr>
          <p:cNvSpPr txBox="1"/>
          <p:nvPr/>
        </p:nvSpPr>
        <p:spPr>
          <a:xfrm>
            <a:off x="2867384" y="4916949"/>
            <a:ext cx="19873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Опора TREEM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4000х120x80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BC6EE7-D8BF-4F03-2E7F-606783A836AB}"/>
              </a:ext>
            </a:extLst>
          </p:cNvPr>
          <p:cNvSpPr txBox="1"/>
          <p:nvPr/>
        </p:nvSpPr>
        <p:spPr>
          <a:xfrm>
            <a:off x="6120417" y="3417796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 светового модуля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4A36C8-FD8C-FA99-3733-0EF7FB09FCF2}"/>
              </a:ext>
            </a:extLst>
          </p:cNvPr>
          <p:cNvSpPr txBox="1"/>
          <p:nvPr/>
        </p:nvSpPr>
        <p:spPr>
          <a:xfrm>
            <a:off x="6106130" y="2166813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4A2C2-4C9F-0216-F60C-C6D73770D322}"/>
              </a:ext>
            </a:extLst>
          </p:cNvPr>
          <p:cNvSpPr txBox="1"/>
          <p:nvPr/>
        </p:nvSpPr>
        <p:spPr>
          <a:xfrm>
            <a:off x="6047771" y="4776075"/>
            <a:ext cx="2427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Световой модуль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777DD5-4764-E883-7B82-E5D34F9CC3BE}"/>
              </a:ext>
            </a:extLst>
          </p:cNvPr>
          <p:cNvSpPr txBox="1"/>
          <p:nvPr/>
        </p:nvSpPr>
        <p:spPr>
          <a:xfrm>
            <a:off x="3547927" y="793111"/>
            <a:ext cx="5164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Для примера TREEM С L </a:t>
            </a:r>
            <a:r>
              <a:rPr lang="en-US" sz="1600" b="1" dirty="0"/>
              <a:t>54</a:t>
            </a:r>
            <a:r>
              <a:rPr lang="ru-RU" sz="1600" b="1" dirty="0"/>
              <a:t>W </a:t>
            </a:r>
            <a:r>
              <a:rPr lang="ru-RU" sz="1600" b="1" dirty="0" err="1"/>
              <a:t>4000x</a:t>
            </a:r>
            <a:r>
              <a:rPr lang="en-US" sz="1600" b="1" dirty="0"/>
              <a:t>1620</a:t>
            </a:r>
            <a:r>
              <a:rPr lang="ru-RU" sz="1600" b="1" dirty="0"/>
              <a:t>(</a:t>
            </a:r>
            <a:r>
              <a:rPr lang="en-US" sz="1600" b="1" dirty="0"/>
              <a:t>1620</a:t>
            </a:r>
            <a:r>
              <a:rPr lang="ru-RU" sz="1600" b="1" dirty="0" err="1"/>
              <a:t>x1</a:t>
            </a:r>
            <a:r>
              <a:rPr lang="ru-RU" sz="1600" b="1" dirty="0"/>
              <a:t>) </a:t>
            </a:r>
            <a:endParaRPr lang="en-US" sz="1600" b="1" dirty="0"/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AC2E75FF-C78C-876C-BB9A-3459C47C01C2}"/>
              </a:ext>
            </a:extLst>
          </p:cNvPr>
          <p:cNvCxnSpPr>
            <a:cxnSpLocks/>
          </p:cNvCxnSpPr>
          <p:nvPr/>
        </p:nvCxnSpPr>
        <p:spPr>
          <a:xfrm flipH="1">
            <a:off x="2867384" y="3089797"/>
            <a:ext cx="701917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0674487A-81ED-443D-A958-F0F1AE6BF976}"/>
              </a:ext>
            </a:extLst>
          </p:cNvPr>
          <p:cNvCxnSpPr>
            <a:cxnSpLocks/>
          </p:cNvCxnSpPr>
          <p:nvPr/>
        </p:nvCxnSpPr>
        <p:spPr>
          <a:xfrm flipV="1">
            <a:off x="1589413" y="3320630"/>
            <a:ext cx="300125" cy="687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695267D-44A2-B327-7E66-9FBC9BBCB80D}"/>
              </a:ext>
            </a:extLst>
          </p:cNvPr>
          <p:cNvSpPr txBox="1"/>
          <p:nvPr/>
        </p:nvSpPr>
        <p:spPr>
          <a:xfrm flipH="1">
            <a:off x="7877209" y="1823385"/>
            <a:ext cx="2657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Моделирование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56DB1C49-2A2B-E85F-E050-E533E1812908}"/>
              </a:ext>
            </a:extLst>
          </p:cNvPr>
          <p:cNvCxnSpPr>
            <a:cxnSpLocks/>
          </p:cNvCxnSpPr>
          <p:nvPr/>
        </p:nvCxnSpPr>
        <p:spPr>
          <a:xfrm flipV="1">
            <a:off x="2367185" y="3805078"/>
            <a:ext cx="1000004" cy="476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90D4F79-8E86-BF28-3760-046989DF77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89"/>
          <a:stretch/>
        </p:blipFill>
        <p:spPr>
          <a:xfrm>
            <a:off x="9485215" y="2677828"/>
            <a:ext cx="2427376" cy="3727499"/>
          </a:xfrm>
          <a:prstGeom prst="rect">
            <a:avLst/>
          </a:prstGeom>
        </p:spPr>
      </p:pic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78055B59-BE0A-71B3-9501-3C62D0D16F9D}"/>
              </a:ext>
            </a:extLst>
          </p:cNvPr>
          <p:cNvCxnSpPr>
            <a:cxnSpLocks/>
          </p:cNvCxnSpPr>
          <p:nvPr/>
        </p:nvCxnSpPr>
        <p:spPr>
          <a:xfrm flipH="1" flipV="1">
            <a:off x="2902676" y="4777520"/>
            <a:ext cx="315666" cy="13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6794B36-9D24-CC9D-025B-436063A29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230" y="3798332"/>
            <a:ext cx="2914650" cy="1057275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F74888E-18FF-4FEA-B017-99C1F83C7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4230" y="2521484"/>
            <a:ext cx="2943225" cy="981075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7D813FD8-E436-8D1B-05A2-C67D0047D3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9942" y="5145407"/>
            <a:ext cx="2924175" cy="77152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4ABEE0D-BF25-8C26-2684-356113773A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4230" y="5981782"/>
            <a:ext cx="2895600" cy="762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3834F35-F7A4-4AAF-BAC1-A96E9A724B36}"/>
              </a:ext>
            </a:extLst>
          </p:cNvPr>
          <p:cNvSpPr txBox="1"/>
          <p:nvPr/>
        </p:nvSpPr>
        <p:spPr>
          <a:xfrm>
            <a:off x="2470939" y="316835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ru-RU" sz="2400" b="1" u="sng" dirty="0"/>
              <a:t>С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4284606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8E2179E3-9FA7-45E3-85C3-869377712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606" y="2931754"/>
            <a:ext cx="1409700" cy="3267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7F9E5C-89E3-15C1-2156-3457B5F2076D}"/>
              </a:ext>
            </a:extLst>
          </p:cNvPr>
          <p:cNvSpPr txBox="1"/>
          <p:nvPr/>
        </p:nvSpPr>
        <p:spPr>
          <a:xfrm>
            <a:off x="245226" y="1277710"/>
            <a:ext cx="585077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Фотометрические файлы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WING C L 53W 3000K Ra80 </a:t>
            </a:r>
            <a:r>
              <a:rPr lang="ru-RU" sz="1200" dirty="0"/>
              <a:t>Консоль (1!2) 4000</a:t>
            </a:r>
            <a:r>
              <a:rPr lang="en-US" sz="1200" dirty="0"/>
              <a:t>x1620(1620x1)mm BL.IES</a:t>
            </a:r>
          </a:p>
          <a:p>
            <a:r>
              <a:rPr lang="ru-RU" sz="1200" dirty="0"/>
              <a:t>! Файл содержит только данные на один световой модуль, а на опоре их нужно установить 2 шт.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7AE518-80EC-2CBE-B051-6844D19E5ABB}"/>
              </a:ext>
            </a:extLst>
          </p:cNvPr>
          <p:cNvSpPr txBox="1"/>
          <p:nvPr/>
        </p:nvSpPr>
        <p:spPr>
          <a:xfrm>
            <a:off x="183604" y="4400789"/>
            <a:ext cx="1863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Световой модуль</a:t>
            </a:r>
          </a:p>
          <a:p>
            <a:r>
              <a:rPr lang="ru-RU" sz="1400" dirty="0"/>
              <a:t>Ra80 400х93х41 мм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C72F88-73FB-DAAD-2F74-A7C7458F03F6}"/>
              </a:ext>
            </a:extLst>
          </p:cNvPr>
          <p:cNvSpPr txBox="1"/>
          <p:nvPr/>
        </p:nvSpPr>
        <p:spPr>
          <a:xfrm>
            <a:off x="5852637" y="2196071"/>
            <a:ext cx="26686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</a:t>
            </a:r>
            <a:r>
              <a:rPr lang="en-US" sz="1400" dirty="0"/>
              <a:t>WING 1440</a:t>
            </a:r>
            <a:r>
              <a:rPr lang="ru-RU" sz="1400" dirty="0"/>
              <a:t>х580х120мм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EE88F7-C5FE-940A-E4A6-161E93AED22E}"/>
              </a:ext>
            </a:extLst>
          </p:cNvPr>
          <p:cNvSpPr txBox="1"/>
          <p:nvPr/>
        </p:nvSpPr>
        <p:spPr>
          <a:xfrm>
            <a:off x="3152284" y="5382602"/>
            <a:ext cx="19873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Опора TREEM 4000х120x80</a:t>
            </a:r>
            <a:r>
              <a:rPr lang="en-US" sz="1400" dirty="0"/>
              <a:t> </a:t>
            </a:r>
            <a:r>
              <a:rPr lang="ru-RU" sz="1400" dirty="0"/>
              <a:t>мм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BC6EE7-D8BF-4F03-2E7F-606783A836AB}"/>
              </a:ext>
            </a:extLst>
          </p:cNvPr>
          <p:cNvSpPr txBox="1"/>
          <p:nvPr/>
        </p:nvSpPr>
        <p:spPr>
          <a:xfrm>
            <a:off x="8969895" y="2970343"/>
            <a:ext cx="3479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 светового модуля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2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4A36C8-FD8C-FA99-3733-0EF7FB09FCF2}"/>
              </a:ext>
            </a:extLst>
          </p:cNvPr>
          <p:cNvSpPr txBox="1"/>
          <p:nvPr/>
        </p:nvSpPr>
        <p:spPr>
          <a:xfrm>
            <a:off x="9242972" y="1974656"/>
            <a:ext cx="2933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4A2C2-4C9F-0216-F60C-C6D73770D322}"/>
              </a:ext>
            </a:extLst>
          </p:cNvPr>
          <p:cNvSpPr txBox="1"/>
          <p:nvPr/>
        </p:nvSpPr>
        <p:spPr>
          <a:xfrm>
            <a:off x="9317009" y="4715667"/>
            <a:ext cx="24273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Световой модуль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777DD5-4764-E883-7B82-E5D34F9CC3BE}"/>
              </a:ext>
            </a:extLst>
          </p:cNvPr>
          <p:cNvSpPr txBox="1"/>
          <p:nvPr/>
        </p:nvSpPr>
        <p:spPr>
          <a:xfrm>
            <a:off x="3003639" y="809609"/>
            <a:ext cx="48702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Для примера </a:t>
            </a:r>
            <a:r>
              <a:rPr lang="en-US" sz="1600" b="1" dirty="0"/>
              <a:t>WING</a:t>
            </a:r>
            <a:r>
              <a:rPr lang="ru-RU" sz="1600" b="1" dirty="0"/>
              <a:t> С L </a:t>
            </a:r>
            <a:r>
              <a:rPr lang="en-US" sz="1600" b="1" dirty="0"/>
              <a:t>54</a:t>
            </a:r>
            <a:r>
              <a:rPr lang="ru-RU" sz="1600" b="1" dirty="0"/>
              <a:t>W</a:t>
            </a:r>
            <a:endParaRPr lang="en-US" sz="1600" b="1" dirty="0"/>
          </a:p>
        </p:txBody>
      </p: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AC2E75FF-C78C-876C-BB9A-3459C47C01C2}"/>
              </a:ext>
            </a:extLst>
          </p:cNvPr>
          <p:cNvCxnSpPr>
            <a:cxnSpLocks/>
          </p:cNvCxnSpPr>
          <p:nvPr/>
        </p:nvCxnSpPr>
        <p:spPr>
          <a:xfrm flipH="1">
            <a:off x="2872927" y="2670704"/>
            <a:ext cx="279357" cy="675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0674487A-81ED-443D-A958-F0F1AE6BF976}"/>
              </a:ext>
            </a:extLst>
          </p:cNvPr>
          <p:cNvCxnSpPr>
            <a:cxnSpLocks/>
          </p:cNvCxnSpPr>
          <p:nvPr/>
        </p:nvCxnSpPr>
        <p:spPr>
          <a:xfrm flipV="1">
            <a:off x="1332972" y="3430964"/>
            <a:ext cx="1016229" cy="9158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695267D-44A2-B327-7E66-9FBC9BBCB80D}"/>
              </a:ext>
            </a:extLst>
          </p:cNvPr>
          <p:cNvSpPr txBox="1"/>
          <p:nvPr/>
        </p:nvSpPr>
        <p:spPr>
          <a:xfrm flipH="1">
            <a:off x="7851146" y="1486191"/>
            <a:ext cx="2657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Моделирование</a:t>
            </a:r>
          </a:p>
        </p:txBody>
      </p: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78055B59-BE0A-71B3-9501-3C62D0D16F9D}"/>
              </a:ext>
            </a:extLst>
          </p:cNvPr>
          <p:cNvCxnSpPr>
            <a:cxnSpLocks/>
          </p:cNvCxnSpPr>
          <p:nvPr/>
        </p:nvCxnSpPr>
        <p:spPr>
          <a:xfrm flipH="1" flipV="1">
            <a:off x="2719075" y="5096390"/>
            <a:ext cx="758284" cy="270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5ECB4A-2328-44F2-9782-54F66414FC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33" r="9652"/>
          <a:stretch/>
        </p:blipFill>
        <p:spPr>
          <a:xfrm>
            <a:off x="5868042" y="2521646"/>
            <a:ext cx="2589933" cy="108935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031B693-40C8-436D-8DE9-2012F4B45ED6}"/>
              </a:ext>
            </a:extLst>
          </p:cNvPr>
          <p:cNvSpPr txBox="1"/>
          <p:nvPr/>
        </p:nvSpPr>
        <p:spPr>
          <a:xfrm>
            <a:off x="3057243" y="2182738"/>
            <a:ext cx="18192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WING C 1442х742х120мм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D50C5E2-5B4A-4297-BE3A-9C01B8C0BE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8660" y="3692236"/>
            <a:ext cx="3101926" cy="2808253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069C860-D69C-43A3-AD44-B433381BE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2972" y="3278120"/>
            <a:ext cx="1987308" cy="65767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5549965E-868B-406B-92B9-B4A9B50B8E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2972" y="4030793"/>
            <a:ext cx="1987308" cy="679116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ACA09F0-2211-4835-9B3B-5B33B4B7CA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9993" y="5023444"/>
            <a:ext cx="1987308" cy="1571193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D895DE9B-659F-40AE-A0D2-F03BB2AA565A}"/>
              </a:ext>
            </a:extLst>
          </p:cNvPr>
          <p:cNvSpPr txBox="1"/>
          <p:nvPr/>
        </p:nvSpPr>
        <p:spPr>
          <a:xfrm>
            <a:off x="7769950" y="4030793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 = 3,82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EACEE0C-85F1-49FE-9D39-3A87B8269F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9666" y="2273827"/>
            <a:ext cx="2077635" cy="77534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512F519-709C-4DB0-932C-D8FE7D944005}"/>
              </a:ext>
            </a:extLst>
          </p:cNvPr>
          <p:cNvSpPr txBox="1"/>
          <p:nvPr/>
        </p:nvSpPr>
        <p:spPr>
          <a:xfrm>
            <a:off x="2470939" y="316835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ru-RU" sz="2400" b="1" u="sng" dirty="0"/>
              <a:t>С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3773520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58F188-A9AC-829F-B96E-0FAFCF040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312" y="2260532"/>
            <a:ext cx="2807959" cy="46890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4C59DC-8D77-3E42-B48A-F1BC3AF52E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173"/>
          <a:stretch/>
        </p:blipFill>
        <p:spPr>
          <a:xfrm>
            <a:off x="8859205" y="2451194"/>
            <a:ext cx="3242901" cy="43191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A25099-F3BC-23FF-C4C5-E15525F3F37E}"/>
              </a:ext>
            </a:extLst>
          </p:cNvPr>
          <p:cNvSpPr txBox="1"/>
          <p:nvPr/>
        </p:nvSpPr>
        <p:spPr>
          <a:xfrm>
            <a:off x="140072" y="1359725"/>
            <a:ext cx="57011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/>
              <a:t>Фотометрические файлы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/>
              <a:t>TREEM D L 53W X000K Ra80 </a:t>
            </a:r>
            <a:r>
              <a:rPr lang="ru-RU" sz="1200" dirty="0"/>
              <a:t>Консоль (1!2) 4000</a:t>
            </a:r>
            <a:r>
              <a:rPr lang="en-US" sz="1200" dirty="0"/>
              <a:t>x1620(850+770)mm XX.IES</a:t>
            </a:r>
            <a:endParaRPr lang="ru-RU" sz="1200" dirty="0"/>
          </a:p>
          <a:p>
            <a:r>
              <a:rPr lang="ru-RU" sz="1200" dirty="0"/>
              <a:t>! Файл содержит только данные на один световой модуль, а на опоре их нужно установить 2 шт.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6FE861-D6B0-FA82-1F43-D5E79C3D7FCD}"/>
              </a:ext>
            </a:extLst>
          </p:cNvPr>
          <p:cNvSpPr txBox="1"/>
          <p:nvPr/>
        </p:nvSpPr>
        <p:spPr>
          <a:xfrm>
            <a:off x="5841227" y="3412856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 светового модуля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F355D6-E466-71D9-12A6-81CDF3D3F55D}"/>
              </a:ext>
            </a:extLst>
          </p:cNvPr>
          <p:cNvSpPr txBox="1"/>
          <p:nvPr/>
        </p:nvSpPr>
        <p:spPr>
          <a:xfrm>
            <a:off x="5915980" y="2152152"/>
            <a:ext cx="293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29C122-FFE2-BA8B-AA02-B61929FE63DA}"/>
              </a:ext>
            </a:extLst>
          </p:cNvPr>
          <p:cNvSpPr txBox="1"/>
          <p:nvPr/>
        </p:nvSpPr>
        <p:spPr>
          <a:xfrm>
            <a:off x="5841227" y="4786811"/>
            <a:ext cx="2427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Световой модуль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ECAB91-C222-647B-9B18-78BA6B3D2D7E}"/>
              </a:ext>
            </a:extLst>
          </p:cNvPr>
          <p:cNvSpPr txBox="1"/>
          <p:nvPr/>
        </p:nvSpPr>
        <p:spPr>
          <a:xfrm flipH="1">
            <a:off x="7909753" y="1652192"/>
            <a:ext cx="2657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Моделирование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DDC6759-B81F-A8AC-2764-303AA80DA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362" y="3724773"/>
            <a:ext cx="2914650" cy="10572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C9E6BB6-8CFF-4BC1-CDD7-DC891C4D6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362" y="2447925"/>
            <a:ext cx="2943225" cy="9810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DE46E94-AA0F-FBA3-CCE1-9D18CFB87E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4721" y="5143808"/>
            <a:ext cx="2924175" cy="7715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FEA6B54-F12C-44F7-11BA-909CE9B6D0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5671" y="5979743"/>
            <a:ext cx="2943225" cy="7905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016EE9-4A48-F632-4950-D0EA6CBF3A59}"/>
              </a:ext>
            </a:extLst>
          </p:cNvPr>
          <p:cNvSpPr txBox="1"/>
          <p:nvPr/>
        </p:nvSpPr>
        <p:spPr>
          <a:xfrm>
            <a:off x="11219543" y="3412856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en-US" dirty="0">
                <a:solidFill>
                  <a:schemeClr val="bg1"/>
                </a:solidFill>
              </a:rPr>
              <a:t>3</a:t>
            </a:r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C8B07D-55A0-8FAF-86A5-B3CB26098816}"/>
              </a:ext>
            </a:extLst>
          </p:cNvPr>
          <p:cNvSpPr txBox="1"/>
          <p:nvPr/>
        </p:nvSpPr>
        <p:spPr>
          <a:xfrm>
            <a:off x="8891063" y="2447925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ru-RU" dirty="0">
                <a:solidFill>
                  <a:schemeClr val="bg1"/>
                </a:solidFill>
              </a:rPr>
              <a:t>=</a:t>
            </a:r>
            <a:r>
              <a:rPr lang="ru-RU" dirty="0" err="1">
                <a:solidFill>
                  <a:schemeClr val="bg1"/>
                </a:solidFill>
              </a:rPr>
              <a:t>4м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7D2677-E574-7577-B47F-45365094D912}"/>
              </a:ext>
            </a:extLst>
          </p:cNvPr>
          <p:cNvSpPr txBox="1"/>
          <p:nvPr/>
        </p:nvSpPr>
        <p:spPr>
          <a:xfrm>
            <a:off x="3147274" y="737192"/>
            <a:ext cx="5924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Для примера TREEM </a:t>
            </a:r>
            <a:r>
              <a:rPr lang="en-US" sz="1600" b="1" dirty="0"/>
              <a:t>D</a:t>
            </a:r>
            <a:r>
              <a:rPr lang="ru-RU" sz="1600" b="1" dirty="0"/>
              <a:t> L </a:t>
            </a:r>
            <a:r>
              <a:rPr lang="en-US" sz="1600" b="1" dirty="0"/>
              <a:t>54</a:t>
            </a:r>
            <a:r>
              <a:rPr lang="ru-RU" sz="1600" b="1" dirty="0"/>
              <a:t>W </a:t>
            </a:r>
            <a:r>
              <a:rPr lang="ru-RU" sz="1600" b="1" dirty="0" err="1"/>
              <a:t>4000x</a:t>
            </a:r>
            <a:r>
              <a:rPr lang="en-US" sz="1600" b="1" dirty="0"/>
              <a:t>1620</a:t>
            </a:r>
            <a:r>
              <a:rPr lang="ru-RU" sz="1600" b="1" dirty="0"/>
              <a:t>(</a:t>
            </a:r>
            <a:r>
              <a:rPr lang="en-US" sz="1600" b="1" dirty="0"/>
              <a:t>1620</a:t>
            </a:r>
            <a:r>
              <a:rPr lang="ru-RU" sz="1600" b="1" dirty="0" err="1"/>
              <a:t>x1</a:t>
            </a:r>
            <a:r>
              <a:rPr lang="ru-RU" sz="1600" b="1" dirty="0"/>
              <a:t>) </a:t>
            </a:r>
            <a:endParaRPr lang="en-US" sz="16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DE7B3B-803F-9F9D-D85D-610EE69180E5}"/>
              </a:ext>
            </a:extLst>
          </p:cNvPr>
          <p:cNvSpPr txBox="1"/>
          <p:nvPr/>
        </p:nvSpPr>
        <p:spPr>
          <a:xfrm>
            <a:off x="56351" y="3765215"/>
            <a:ext cx="15363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Световой модуль</a:t>
            </a:r>
          </a:p>
          <a:p>
            <a:r>
              <a:rPr lang="ru-RU" sz="1400" dirty="0"/>
              <a:t>TREEM 27W 4000K Ra80 </a:t>
            </a:r>
            <a:r>
              <a:rPr lang="ru-RU" sz="1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400х93х41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/>
              <a:t>мм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8E5BB1-623A-93B3-D39F-62994D4181BE}"/>
              </a:ext>
            </a:extLst>
          </p:cNvPr>
          <p:cNvSpPr txBox="1"/>
          <p:nvPr/>
        </p:nvSpPr>
        <p:spPr>
          <a:xfrm>
            <a:off x="3324628" y="2217742"/>
            <a:ext cx="21104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Консоль светового модуля TREEM </a:t>
            </a:r>
            <a:r>
              <a:rPr lang="en-US" sz="1400" dirty="0"/>
              <a:t>D</a:t>
            </a:r>
            <a:endParaRPr lang="ru-RU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91D3A9-1EBA-6976-E6D8-E59C7696056A}"/>
              </a:ext>
            </a:extLst>
          </p:cNvPr>
          <p:cNvSpPr txBox="1"/>
          <p:nvPr/>
        </p:nvSpPr>
        <p:spPr>
          <a:xfrm>
            <a:off x="1365206" y="5459370"/>
            <a:ext cx="19873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Опора TREEM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4000х120x80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7D83B9E8-13EA-337E-C822-AD3EC8F32DDE}"/>
              </a:ext>
            </a:extLst>
          </p:cNvPr>
          <p:cNvCxnSpPr>
            <a:cxnSpLocks/>
          </p:cNvCxnSpPr>
          <p:nvPr/>
        </p:nvCxnSpPr>
        <p:spPr>
          <a:xfrm flipH="1">
            <a:off x="3324628" y="2740962"/>
            <a:ext cx="220931" cy="8087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AF9FD76F-9754-C2C1-DDF4-0359F34B1E96}"/>
              </a:ext>
            </a:extLst>
          </p:cNvPr>
          <p:cNvCxnSpPr>
            <a:cxnSpLocks/>
          </p:cNvCxnSpPr>
          <p:nvPr/>
        </p:nvCxnSpPr>
        <p:spPr>
          <a:xfrm flipV="1">
            <a:off x="1160244" y="2907644"/>
            <a:ext cx="950080" cy="857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D650D793-E637-842F-2A13-7CDB81F50AAF}"/>
              </a:ext>
            </a:extLst>
          </p:cNvPr>
          <p:cNvCxnSpPr>
            <a:cxnSpLocks/>
          </p:cNvCxnSpPr>
          <p:nvPr/>
        </p:nvCxnSpPr>
        <p:spPr>
          <a:xfrm flipV="1">
            <a:off x="1810086" y="4810784"/>
            <a:ext cx="952062" cy="601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C783CF61-6204-5B03-359E-9626FF0A01C2}"/>
              </a:ext>
            </a:extLst>
          </p:cNvPr>
          <p:cNvCxnSpPr>
            <a:cxnSpLocks/>
          </p:cNvCxnSpPr>
          <p:nvPr/>
        </p:nvCxnSpPr>
        <p:spPr>
          <a:xfrm flipH="1">
            <a:off x="2545463" y="2524897"/>
            <a:ext cx="779165" cy="92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A07F79BD-5BCF-2DC1-1E06-47A95508ADDB}"/>
              </a:ext>
            </a:extLst>
          </p:cNvPr>
          <p:cNvCxnSpPr>
            <a:cxnSpLocks/>
          </p:cNvCxnSpPr>
          <p:nvPr/>
        </p:nvCxnSpPr>
        <p:spPr>
          <a:xfrm flipV="1">
            <a:off x="1448170" y="3807026"/>
            <a:ext cx="2003021" cy="432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27332E1-250A-4C7D-890E-A15BACB91F20}"/>
              </a:ext>
            </a:extLst>
          </p:cNvPr>
          <p:cNvSpPr txBox="1"/>
          <p:nvPr/>
        </p:nvSpPr>
        <p:spPr>
          <a:xfrm>
            <a:off x="2592948" y="323177"/>
            <a:ext cx="70061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TREEM, </a:t>
            </a:r>
            <a:r>
              <a:rPr lang="en-US" sz="2400" b="1" dirty="0"/>
              <a:t>TREEM MAX, WING, WING MAX  </a:t>
            </a:r>
            <a:r>
              <a:rPr lang="ru-RU" sz="2400" b="1" dirty="0"/>
              <a:t>тип </a:t>
            </a:r>
            <a:r>
              <a:rPr lang="en-US" sz="2400" b="1" u="sng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472605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607</Words>
  <Application>Microsoft Office PowerPoint</Application>
  <PresentationFormat>Широкоэкранный</PresentationFormat>
  <Paragraphs>106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Ильина</dc:creator>
  <cp:lastModifiedBy>Екатерина Ильина</cp:lastModifiedBy>
  <cp:revision>16</cp:revision>
  <dcterms:created xsi:type="dcterms:W3CDTF">2023-11-01T15:44:28Z</dcterms:created>
  <dcterms:modified xsi:type="dcterms:W3CDTF">2024-06-25T13:54:05Z</dcterms:modified>
</cp:coreProperties>
</file>