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61" r:id="rId2"/>
    <p:sldId id="260" r:id="rId3"/>
    <p:sldId id="258" r:id="rId4"/>
    <p:sldId id="259" r:id="rId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93" autoAdjust="0"/>
    <p:restoredTop sz="94660"/>
  </p:normalViewPr>
  <p:slideViewPr>
    <p:cSldViewPr snapToGrid="0">
      <p:cViewPr varScale="1">
        <p:scale>
          <a:sx n="161" d="100"/>
          <a:sy n="161" d="100"/>
        </p:scale>
        <p:origin x="150" y="1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D56831F-53B8-40E4-A1E1-97F87ED9CA80}" type="datetimeFigureOut">
              <a:rPr lang="ru-RU" smtClean="0"/>
              <a:t>25.09.2025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B15BF25-FC8F-4E21-8037-35688A4296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37302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2F7723-326E-44DD-B40B-8D19B4DEC7B4}" type="slidenum">
              <a:rPr lang="ru-RU" smtClean="0"/>
              <a:t>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871428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EC4AE87-3215-498E-B32D-0E87CA7C980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2FF859C6-90CF-4FBA-86A8-0829EEE0844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D5DC422-9020-4225-8ECD-5D9E9A29CF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615E59-1DED-4B1A-A4AB-E61E2C720804}" type="datetimeFigureOut">
              <a:rPr lang="ru-RU" smtClean="0"/>
              <a:t>25.09.2025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E484823-5588-4890-AAA6-F80E85F1FA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B9D502A-390F-40F7-BC5E-E0B7E945EC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1614D-42CA-419B-A650-6A3AAC25A3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86407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32D5D85-2CC4-49A7-B223-E5830CD13E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056BE636-FE69-4952-BB11-3EB90B584EE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9DFA545-3C60-4A4A-9E0C-52B5525A47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615E59-1DED-4B1A-A4AB-E61E2C720804}" type="datetimeFigureOut">
              <a:rPr lang="ru-RU" smtClean="0"/>
              <a:t>25.09.2025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57C4ACD-C08D-4688-ACF8-9D09E3C921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50A6F30-B305-4C3C-BCD4-7B3D3FF741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1614D-42CA-419B-A650-6A3AAC25A3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24688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0049FC64-2A3B-4C7E-A1B8-AA55EB531C3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6BEB4245-52AD-4C80-B9DF-31416F55954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9907B9E-1DC2-4D46-A0B9-70D51E69E8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615E59-1DED-4B1A-A4AB-E61E2C720804}" type="datetimeFigureOut">
              <a:rPr lang="ru-RU" smtClean="0"/>
              <a:t>25.09.2025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187FB51-E06D-468F-86EF-03EC3CB461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3ACB465-D0E5-4526-8A2D-939B20D1E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1614D-42CA-419B-A650-6A3AAC25A3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11811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F477C1F-2708-44D6-8AA2-CB425055A9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5B4C616-8EFE-4E5D-9ED3-685707D6910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0765C58-2800-4FD4-91A7-3D3A5153C5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615E59-1DED-4B1A-A4AB-E61E2C720804}" type="datetimeFigureOut">
              <a:rPr lang="ru-RU" smtClean="0"/>
              <a:t>25.09.2025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2ACCE2E-E525-46CF-9802-2FD6C763DD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4F68712-2C66-435E-BA2D-4E1BBC21F8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1614D-42CA-419B-A650-6A3AAC25A3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40920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B45B90D-D379-4339-8817-D6F459A455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AE2DD6B6-9D0E-41A1-8DC7-C16DD5F1E52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A6AC202-50F9-410E-8223-264C360F69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615E59-1DED-4B1A-A4AB-E61E2C720804}" type="datetimeFigureOut">
              <a:rPr lang="ru-RU" smtClean="0"/>
              <a:t>25.09.2025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08AA283-22E7-44E1-8AE6-8227BEB176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A8EA7DE-D8EE-4F6C-A4B2-568A411F09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1614D-42CA-419B-A650-6A3AAC25A3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41068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1552ECD-CF26-4E66-8283-D91E279315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2CCAB45-DBBE-45FE-B49B-88C042E60A0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D7E6B08C-5F8D-404B-8A87-4AEC7C526DD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79630164-FB52-48CE-8AB1-D360A0C818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615E59-1DED-4B1A-A4AB-E61E2C720804}" type="datetimeFigureOut">
              <a:rPr lang="ru-RU" smtClean="0"/>
              <a:t>25.09.2025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136CB954-0F06-44D4-8852-6286D6B50C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95F9924A-64DE-499A-8264-70C79F7102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1614D-42CA-419B-A650-6A3AAC25A3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51145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E5E1CDE-D0A4-44B7-8976-6CB9056462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F19C12D9-46CC-4EFF-8DCA-EB313496F32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49D4B4A3-3E6D-4999-A1BB-BB24ABC40A6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4774F6BB-0DDC-4829-A9F1-B09F5071FF8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A86E2169-2DDA-42ED-B550-8B709172682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21C8865A-2B47-4CE1-98A3-351C0665E2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615E59-1DED-4B1A-A4AB-E61E2C720804}" type="datetimeFigureOut">
              <a:rPr lang="ru-RU" smtClean="0"/>
              <a:t>25.09.2025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28A713E8-75FF-4DBE-A0AE-34E45140B7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40BEDA91-189E-4AE4-B1CD-1EA7B0D314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1614D-42CA-419B-A650-6A3AAC25A3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33673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A2A8C4F-F5C7-4103-893B-AF2B864967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73992B42-39F5-4E81-9FAA-C35CB334A5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615E59-1DED-4B1A-A4AB-E61E2C720804}" type="datetimeFigureOut">
              <a:rPr lang="ru-RU" smtClean="0"/>
              <a:t>25.09.2025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F3BC7160-8945-4961-9E3E-273249F7C5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7547D9D5-369E-46AB-B2B6-FB28BFFB98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1614D-42CA-419B-A650-6A3AAC25A3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5878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E495570C-F7A8-424C-9083-8DFBFD5F75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615E59-1DED-4B1A-A4AB-E61E2C720804}" type="datetimeFigureOut">
              <a:rPr lang="ru-RU" smtClean="0"/>
              <a:t>25.09.2025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4F476A35-37FC-4256-A867-F52E84B7A1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E690BD10-ACA8-4C5C-BE63-7AE3DAF7AB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1614D-42CA-419B-A650-6A3AAC25A3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96603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4472D64-791F-433C-AC2A-D4AA755F6F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843A872-6F47-490A-99E8-1F746690BF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B336119F-9738-4565-9247-E1F4C41A9BC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A0348925-BD76-4676-B1E6-638CEAF51D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615E59-1DED-4B1A-A4AB-E61E2C720804}" type="datetimeFigureOut">
              <a:rPr lang="ru-RU" smtClean="0"/>
              <a:t>25.09.2025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3515FF05-C563-4E2C-84D6-3D5588C864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170301A3-24C2-44EB-BCA2-DB4CBF6FAA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1614D-42CA-419B-A650-6A3AAC25A3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36661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B3F4D1E-F5F9-4A46-96D3-DFDA387AE5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45FA5602-6601-49AD-AF20-22A5E4629B3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F75A5A40-7C4D-47E0-B62F-75ED8EABCFC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FD4DC816-DFD9-489C-9881-CC63C7CBE7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615E59-1DED-4B1A-A4AB-E61E2C720804}" type="datetimeFigureOut">
              <a:rPr lang="ru-RU" smtClean="0"/>
              <a:t>25.09.2025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D648882F-6DEA-4D34-BD2F-5A7C451D0D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23463439-8EE3-4D64-993B-994DE8B9BC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1614D-42CA-419B-A650-6A3AAC25A3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4716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89252AD-558C-401E-83BA-98D023E93F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68614AF4-7BC3-4355-B3C5-F55B7F216E9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D8B9BAC-FD4E-417C-BD80-A8525E8F8A6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615E59-1DED-4B1A-A4AB-E61E2C720804}" type="datetimeFigureOut">
              <a:rPr lang="ru-RU" smtClean="0"/>
              <a:t>25.09.2025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52B469F-23F5-45C3-BA80-9E9D1A1173B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3FABDE5-7AD0-4142-B357-3D351652454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11614D-42CA-419B-A650-6A3AAC25A3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50448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48" y="3419294"/>
            <a:ext cx="12192000" cy="80375"/>
          </a:xfrm>
          <a:prstGeom prst="rect">
            <a:avLst/>
          </a:prstGeom>
        </p:spPr>
      </p:pic>
      <p:sp>
        <p:nvSpPr>
          <p:cNvPr id="7" name="Подзаголовок 2"/>
          <p:cNvSpPr txBox="1">
            <a:spLocks/>
          </p:cNvSpPr>
          <p:nvPr/>
        </p:nvSpPr>
        <p:spPr>
          <a:xfrm>
            <a:off x="1828800" y="3933056"/>
            <a:ext cx="8534400" cy="648072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400" dirty="0">
                <a:solidFill>
                  <a:schemeClr val="tx1"/>
                </a:solidFill>
                <a:latin typeface="Franklin Gothic Medium Cond" pitchFamily="34" charset="0"/>
              </a:rPr>
              <a:t>Инструкция по использованию фотометрии для </a:t>
            </a:r>
          </a:p>
          <a:p>
            <a:r>
              <a:rPr lang="fr-FR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Franklin Gothic Medium Cond" pitchFamily="34" charset="0"/>
              </a:rPr>
              <a:t>ORIO TRAIT X P</a:t>
            </a:r>
            <a:endParaRPr lang="ru-RU" sz="2400" dirty="0">
              <a:solidFill>
                <a:schemeClr val="tx1">
                  <a:lumMod val="50000"/>
                  <a:lumOff val="50000"/>
                </a:schemeClr>
              </a:solidFill>
              <a:latin typeface="Franklin Gothic Medium Cond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9724" y="2132857"/>
            <a:ext cx="4992553" cy="744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0389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B87D023-980B-4C99-BC0B-7D78832828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17274" y="779534"/>
            <a:ext cx="4064577" cy="216573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EA1A237-7A75-4AE8-B1BD-DBC709460CAE}"/>
              </a:ext>
            </a:extLst>
          </p:cNvPr>
          <p:cNvSpPr txBox="1"/>
          <p:nvPr/>
        </p:nvSpPr>
        <p:spPr>
          <a:xfrm>
            <a:off x="572280" y="151996"/>
            <a:ext cx="76573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Рассмотрим, как моделировать криволинейную геометрию на примере </a:t>
            </a:r>
            <a:r>
              <a:rPr lang="fr-FR" b="1" dirty="0"/>
              <a:t>ORIO TRAIT 4 P 44W 4000K Ra80 T80 </a:t>
            </a:r>
            <a:r>
              <a:rPr lang="ru-RU" b="1" dirty="0"/>
              <a:t>1740</a:t>
            </a:r>
            <a:r>
              <a:rPr lang="en-US" b="1" dirty="0"/>
              <a:t>mm</a:t>
            </a:r>
            <a:r>
              <a:rPr lang="fr-FR" b="1" dirty="0"/>
              <a:t> WH</a:t>
            </a:r>
            <a:r>
              <a:rPr lang="ru-RU" b="1" dirty="0"/>
              <a:t> 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DE6E52D-82A8-40C1-B3BC-0343E98B9E3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29298" y="2869757"/>
            <a:ext cx="2171702" cy="3811869"/>
          </a:xfrm>
          <a:prstGeom prst="rect">
            <a:avLst/>
          </a:prstGeom>
        </p:spPr>
      </p:pic>
      <p:cxnSp>
        <p:nvCxnSpPr>
          <p:cNvPr id="6" name="Прямая соединительная линия 5">
            <a:extLst>
              <a:ext uri="{FF2B5EF4-FFF2-40B4-BE49-F238E27FC236}">
                <a16:creationId xmlns:a16="http://schemas.microsoft.com/office/drawing/2014/main" id="{83DDDF50-943B-4279-94D4-64CED0D653AE}"/>
              </a:ext>
            </a:extLst>
          </p:cNvPr>
          <p:cNvCxnSpPr/>
          <p:nvPr/>
        </p:nvCxnSpPr>
        <p:spPr>
          <a:xfrm>
            <a:off x="6886575" y="4229100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754C6B0C-A66F-4724-BD56-384C2062A65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81851" y="855041"/>
            <a:ext cx="3558193" cy="2014716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F86967F7-6C7E-4C1E-B0A1-6535D9AF65A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43553" y="2904928"/>
            <a:ext cx="2171702" cy="377785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76FB9BA-6199-4DD3-9E55-4A435E3C2514}"/>
              </a:ext>
            </a:extLst>
          </p:cNvPr>
          <p:cNvSpPr txBox="1"/>
          <p:nvPr/>
        </p:nvSpPr>
        <p:spPr>
          <a:xfrm>
            <a:off x="481490" y="1244614"/>
            <a:ext cx="3617821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/>
              <a:t>Следует смоделировать 2 круговых массива</a:t>
            </a:r>
          </a:p>
          <a:p>
            <a:r>
              <a:rPr lang="ru-RU" sz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ORIO TRAIT X P 2,4W 4000K Ra80 T80 100mm WH.</a:t>
            </a:r>
            <a:r>
              <a:rPr lang="en-US" sz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IES</a:t>
            </a:r>
            <a:endParaRPr lang="ru-RU" sz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en-US" sz="1600" dirty="0"/>
          </a:p>
          <a:p>
            <a:r>
              <a:rPr lang="ru-RU" sz="1600" dirty="0"/>
              <a:t>Для черного корпуса нужно взять </a:t>
            </a:r>
          </a:p>
          <a:p>
            <a:r>
              <a:rPr lang="ru-RU" sz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ORIO TRAIT X P 2,4W 4000K Ra80 T80 100mm </a:t>
            </a:r>
            <a:r>
              <a:rPr lang="en-US" sz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BL</a:t>
            </a:r>
            <a:r>
              <a:rPr lang="ru-RU" sz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r>
              <a:rPr lang="en-US" sz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IES</a:t>
            </a:r>
            <a:endParaRPr lang="ru-RU" sz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sz="1600" dirty="0"/>
          </a:p>
          <a:p>
            <a:endParaRPr lang="ru-RU" sz="1600" dirty="0"/>
          </a:p>
          <a:p>
            <a:r>
              <a:rPr lang="ru-RU" sz="1600" dirty="0"/>
              <a:t>Для расчета с файлом </a:t>
            </a:r>
            <a:endParaRPr lang="en-US" sz="1600" dirty="0"/>
          </a:p>
          <a:p>
            <a:r>
              <a:rPr lang="en-US" sz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ORIO TRAIT 4 P 44W  4000K Ra80 T80 1740mm WH-</a:t>
            </a:r>
            <a:r>
              <a:rPr lang="ru-RU" sz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линейная замещающая геометрия.</a:t>
            </a:r>
            <a:r>
              <a:rPr lang="en-US" sz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IES</a:t>
            </a:r>
          </a:p>
          <a:p>
            <a:endParaRPr lang="en-US" sz="1600" dirty="0"/>
          </a:p>
          <a:p>
            <a:r>
              <a:rPr lang="ru-RU" sz="1600" dirty="0"/>
              <a:t>Оптический центр светового прибора должен проходить через точку 1.</a:t>
            </a:r>
          </a:p>
        </p:txBody>
      </p:sp>
      <p:sp>
        <p:nvSpPr>
          <p:cNvPr id="9" name="Овал 8">
            <a:extLst>
              <a:ext uri="{FF2B5EF4-FFF2-40B4-BE49-F238E27FC236}">
                <a16:creationId xmlns:a16="http://schemas.microsoft.com/office/drawing/2014/main" id="{3F6394EB-9246-42F4-A317-4DB21D4DF8DD}"/>
              </a:ext>
            </a:extLst>
          </p:cNvPr>
          <p:cNvSpPr/>
          <p:nvPr/>
        </p:nvSpPr>
        <p:spPr>
          <a:xfrm>
            <a:off x="5477915" y="1244614"/>
            <a:ext cx="74468" cy="83127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3D20F2D-18D7-4056-9A48-C01305B90013}"/>
              </a:ext>
            </a:extLst>
          </p:cNvPr>
          <p:cNvSpPr txBox="1"/>
          <p:nvPr/>
        </p:nvSpPr>
        <p:spPr>
          <a:xfrm>
            <a:off x="4991100" y="875282"/>
            <a:ext cx="8912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Точка 1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1A815F4-F577-4597-A0F9-8EFF3D313017}"/>
              </a:ext>
            </a:extLst>
          </p:cNvPr>
          <p:cNvSpPr txBox="1"/>
          <p:nvPr/>
        </p:nvSpPr>
        <p:spPr>
          <a:xfrm>
            <a:off x="481490" y="5353442"/>
            <a:ext cx="33432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Рекомендации по использованию обоих файлов см. далее в презентации на слайдах 3-4</a:t>
            </a:r>
          </a:p>
        </p:txBody>
      </p:sp>
    </p:spTree>
    <p:extLst>
      <p:ext uri="{BB962C8B-B14F-4D97-AF65-F5344CB8AC3E}">
        <p14:creationId xmlns:p14="http://schemas.microsoft.com/office/powerpoint/2010/main" val="34376849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5B3F2DF-1023-481F-8F2A-B152B896D5B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62398" y="548467"/>
            <a:ext cx="5175730" cy="3038301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13EBD1F0-DF81-4D6E-BAD5-835E9E48D0B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45628" y="3570220"/>
            <a:ext cx="4769131" cy="2830405"/>
          </a:xfrm>
          <a:prstGeom prst="rect">
            <a:avLst/>
          </a:prstGeom>
        </p:spPr>
      </p:pic>
      <p:sp>
        <p:nvSpPr>
          <p:cNvPr id="7" name="Полилиния: фигура 6">
            <a:extLst>
              <a:ext uri="{FF2B5EF4-FFF2-40B4-BE49-F238E27FC236}">
                <a16:creationId xmlns:a16="http://schemas.microsoft.com/office/drawing/2014/main" id="{549BE65B-1A53-40EA-B2CE-F409278AAE5C}"/>
              </a:ext>
            </a:extLst>
          </p:cNvPr>
          <p:cNvSpPr/>
          <p:nvPr/>
        </p:nvSpPr>
        <p:spPr>
          <a:xfrm>
            <a:off x="6043006" y="723033"/>
            <a:ext cx="4081549" cy="532016"/>
          </a:xfrm>
          <a:custGeom>
            <a:avLst/>
            <a:gdLst>
              <a:gd name="connsiteX0" fmla="*/ 0 w 4081549"/>
              <a:gd name="connsiteY0" fmla="*/ 224445 h 532016"/>
              <a:gd name="connsiteX1" fmla="*/ 99753 w 4081549"/>
              <a:gd name="connsiteY1" fmla="*/ 249383 h 532016"/>
              <a:gd name="connsiteX2" fmla="*/ 149629 w 4081549"/>
              <a:gd name="connsiteY2" fmla="*/ 307572 h 532016"/>
              <a:gd name="connsiteX3" fmla="*/ 174568 w 4081549"/>
              <a:gd name="connsiteY3" fmla="*/ 332510 h 532016"/>
              <a:gd name="connsiteX4" fmla="*/ 224444 w 4081549"/>
              <a:gd name="connsiteY4" fmla="*/ 349136 h 532016"/>
              <a:gd name="connsiteX5" fmla="*/ 299259 w 4081549"/>
              <a:gd name="connsiteY5" fmla="*/ 374074 h 532016"/>
              <a:gd name="connsiteX6" fmla="*/ 324197 w 4081549"/>
              <a:gd name="connsiteY6" fmla="*/ 382387 h 532016"/>
              <a:gd name="connsiteX7" fmla="*/ 407324 w 4081549"/>
              <a:gd name="connsiteY7" fmla="*/ 440576 h 532016"/>
              <a:gd name="connsiteX8" fmla="*/ 540328 w 4081549"/>
              <a:gd name="connsiteY8" fmla="*/ 507077 h 532016"/>
              <a:gd name="connsiteX9" fmla="*/ 640080 w 4081549"/>
              <a:gd name="connsiteY9" fmla="*/ 532016 h 532016"/>
              <a:gd name="connsiteX10" fmla="*/ 1346662 w 4081549"/>
              <a:gd name="connsiteY10" fmla="*/ 515390 h 532016"/>
              <a:gd name="connsiteX11" fmla="*/ 1421477 w 4081549"/>
              <a:gd name="connsiteY11" fmla="*/ 498765 h 532016"/>
              <a:gd name="connsiteX12" fmla="*/ 1479666 w 4081549"/>
              <a:gd name="connsiteY12" fmla="*/ 490452 h 532016"/>
              <a:gd name="connsiteX13" fmla="*/ 1562793 w 4081549"/>
              <a:gd name="connsiteY13" fmla="*/ 465514 h 532016"/>
              <a:gd name="connsiteX14" fmla="*/ 1604357 w 4081549"/>
              <a:gd name="connsiteY14" fmla="*/ 440576 h 532016"/>
              <a:gd name="connsiteX15" fmla="*/ 1687484 w 4081549"/>
              <a:gd name="connsiteY15" fmla="*/ 407325 h 532016"/>
              <a:gd name="connsiteX16" fmla="*/ 1720735 w 4081549"/>
              <a:gd name="connsiteY16" fmla="*/ 390699 h 532016"/>
              <a:gd name="connsiteX17" fmla="*/ 1795549 w 4081549"/>
              <a:gd name="connsiteY17" fmla="*/ 365761 h 532016"/>
              <a:gd name="connsiteX18" fmla="*/ 1886989 w 4081549"/>
              <a:gd name="connsiteY18" fmla="*/ 324197 h 532016"/>
              <a:gd name="connsiteX19" fmla="*/ 1920240 w 4081549"/>
              <a:gd name="connsiteY19" fmla="*/ 307572 h 532016"/>
              <a:gd name="connsiteX20" fmla="*/ 1995055 w 4081549"/>
              <a:gd name="connsiteY20" fmla="*/ 282634 h 532016"/>
              <a:gd name="connsiteX21" fmla="*/ 2061557 w 4081549"/>
              <a:gd name="connsiteY21" fmla="*/ 257696 h 532016"/>
              <a:gd name="connsiteX22" fmla="*/ 2144684 w 4081549"/>
              <a:gd name="connsiteY22" fmla="*/ 207819 h 532016"/>
              <a:gd name="connsiteX23" fmla="*/ 2194560 w 4081549"/>
              <a:gd name="connsiteY23" fmla="*/ 191194 h 532016"/>
              <a:gd name="connsiteX24" fmla="*/ 2227811 w 4081549"/>
              <a:gd name="connsiteY24" fmla="*/ 174568 h 532016"/>
              <a:gd name="connsiteX25" fmla="*/ 2277688 w 4081549"/>
              <a:gd name="connsiteY25" fmla="*/ 157943 h 532016"/>
              <a:gd name="connsiteX26" fmla="*/ 2319251 w 4081549"/>
              <a:gd name="connsiteY26" fmla="*/ 133005 h 532016"/>
              <a:gd name="connsiteX27" fmla="*/ 2419004 w 4081549"/>
              <a:gd name="connsiteY27" fmla="*/ 91441 h 532016"/>
              <a:gd name="connsiteX28" fmla="*/ 2468880 w 4081549"/>
              <a:gd name="connsiteY28" fmla="*/ 74816 h 532016"/>
              <a:gd name="connsiteX29" fmla="*/ 2610197 w 4081549"/>
              <a:gd name="connsiteY29" fmla="*/ 16627 h 532016"/>
              <a:gd name="connsiteX30" fmla="*/ 2901142 w 4081549"/>
              <a:gd name="connsiteY30" fmla="*/ 8314 h 532016"/>
              <a:gd name="connsiteX31" fmla="*/ 2934393 w 4081549"/>
              <a:gd name="connsiteY31" fmla="*/ 1 h 532016"/>
              <a:gd name="connsiteX32" fmla="*/ 3682539 w 4081549"/>
              <a:gd name="connsiteY32" fmla="*/ 16627 h 532016"/>
              <a:gd name="connsiteX33" fmla="*/ 3715789 w 4081549"/>
              <a:gd name="connsiteY33" fmla="*/ 33252 h 532016"/>
              <a:gd name="connsiteX34" fmla="*/ 3782291 w 4081549"/>
              <a:gd name="connsiteY34" fmla="*/ 91441 h 532016"/>
              <a:gd name="connsiteX35" fmla="*/ 3882044 w 4081549"/>
              <a:gd name="connsiteY35" fmla="*/ 141317 h 532016"/>
              <a:gd name="connsiteX36" fmla="*/ 3906982 w 4081549"/>
              <a:gd name="connsiteY36" fmla="*/ 157943 h 532016"/>
              <a:gd name="connsiteX37" fmla="*/ 3998422 w 4081549"/>
              <a:gd name="connsiteY37" fmla="*/ 199507 h 532016"/>
              <a:gd name="connsiteX38" fmla="*/ 4031673 w 4081549"/>
              <a:gd name="connsiteY38" fmla="*/ 224445 h 532016"/>
              <a:gd name="connsiteX39" fmla="*/ 4081549 w 4081549"/>
              <a:gd name="connsiteY39" fmla="*/ 241070 h 5320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4081549" h="532016">
                <a:moveTo>
                  <a:pt x="0" y="224445"/>
                </a:moveTo>
                <a:cubicBezTo>
                  <a:pt x="43904" y="229933"/>
                  <a:pt x="65877" y="225185"/>
                  <a:pt x="99753" y="249383"/>
                </a:cubicBezTo>
                <a:cubicBezTo>
                  <a:pt x="122553" y="265669"/>
                  <a:pt x="131703" y="286659"/>
                  <a:pt x="149629" y="307572"/>
                </a:cubicBezTo>
                <a:cubicBezTo>
                  <a:pt x="157280" y="316498"/>
                  <a:pt x="164291" y="326801"/>
                  <a:pt x="174568" y="332510"/>
                </a:cubicBezTo>
                <a:cubicBezTo>
                  <a:pt x="189887" y="341021"/>
                  <a:pt x="207819" y="343594"/>
                  <a:pt x="224444" y="349136"/>
                </a:cubicBezTo>
                <a:lnTo>
                  <a:pt x="299259" y="374074"/>
                </a:lnTo>
                <a:cubicBezTo>
                  <a:pt x="307572" y="376845"/>
                  <a:pt x="316683" y="377879"/>
                  <a:pt x="324197" y="382387"/>
                </a:cubicBezTo>
                <a:cubicBezTo>
                  <a:pt x="479654" y="475662"/>
                  <a:pt x="244779" y="332213"/>
                  <a:pt x="407324" y="440576"/>
                </a:cubicBezTo>
                <a:cubicBezTo>
                  <a:pt x="443914" y="464969"/>
                  <a:pt x="500430" y="492115"/>
                  <a:pt x="540328" y="507077"/>
                </a:cubicBezTo>
                <a:cubicBezTo>
                  <a:pt x="575485" y="520261"/>
                  <a:pt x="604382" y="524876"/>
                  <a:pt x="640080" y="532016"/>
                </a:cubicBezTo>
                <a:lnTo>
                  <a:pt x="1346662" y="515390"/>
                </a:lnTo>
                <a:cubicBezTo>
                  <a:pt x="1366858" y="514717"/>
                  <a:pt x="1400856" y="502514"/>
                  <a:pt x="1421477" y="498765"/>
                </a:cubicBezTo>
                <a:cubicBezTo>
                  <a:pt x="1440754" y="495260"/>
                  <a:pt x="1460389" y="493957"/>
                  <a:pt x="1479666" y="490452"/>
                </a:cubicBezTo>
                <a:cubicBezTo>
                  <a:pt x="1499762" y="486798"/>
                  <a:pt x="1548336" y="472085"/>
                  <a:pt x="1562793" y="465514"/>
                </a:cubicBezTo>
                <a:cubicBezTo>
                  <a:pt x="1577502" y="458828"/>
                  <a:pt x="1589716" y="447409"/>
                  <a:pt x="1604357" y="440576"/>
                </a:cubicBezTo>
                <a:cubicBezTo>
                  <a:pt x="1631401" y="427956"/>
                  <a:pt x="1660054" y="419081"/>
                  <a:pt x="1687484" y="407325"/>
                </a:cubicBezTo>
                <a:cubicBezTo>
                  <a:pt x="1698874" y="402443"/>
                  <a:pt x="1709169" y="395148"/>
                  <a:pt x="1720735" y="390699"/>
                </a:cubicBezTo>
                <a:cubicBezTo>
                  <a:pt x="1745270" y="381262"/>
                  <a:pt x="1771728" y="376877"/>
                  <a:pt x="1795549" y="365761"/>
                </a:cubicBezTo>
                <a:cubicBezTo>
                  <a:pt x="1903407" y="315427"/>
                  <a:pt x="1793147" y="342966"/>
                  <a:pt x="1886989" y="324197"/>
                </a:cubicBezTo>
                <a:cubicBezTo>
                  <a:pt x="1898073" y="318655"/>
                  <a:pt x="1908674" y="312020"/>
                  <a:pt x="1920240" y="307572"/>
                </a:cubicBezTo>
                <a:cubicBezTo>
                  <a:pt x="1944775" y="298136"/>
                  <a:pt x="1995055" y="282634"/>
                  <a:pt x="1995055" y="282634"/>
                </a:cubicBezTo>
                <a:cubicBezTo>
                  <a:pt x="2030295" y="247392"/>
                  <a:pt x="1989547" y="281699"/>
                  <a:pt x="2061557" y="257696"/>
                </a:cubicBezTo>
                <a:cubicBezTo>
                  <a:pt x="2158393" y="225417"/>
                  <a:pt x="2070797" y="244762"/>
                  <a:pt x="2144684" y="207819"/>
                </a:cubicBezTo>
                <a:cubicBezTo>
                  <a:pt x="2160359" y="199982"/>
                  <a:pt x="2178289" y="197703"/>
                  <a:pt x="2194560" y="191194"/>
                </a:cubicBezTo>
                <a:cubicBezTo>
                  <a:pt x="2206066" y="186592"/>
                  <a:pt x="2216305" y="179170"/>
                  <a:pt x="2227811" y="174568"/>
                </a:cubicBezTo>
                <a:cubicBezTo>
                  <a:pt x="2244082" y="168059"/>
                  <a:pt x="2261734" y="165195"/>
                  <a:pt x="2277688" y="157943"/>
                </a:cubicBezTo>
                <a:cubicBezTo>
                  <a:pt x="2292397" y="151257"/>
                  <a:pt x="2304632" y="139885"/>
                  <a:pt x="2319251" y="133005"/>
                </a:cubicBezTo>
                <a:cubicBezTo>
                  <a:pt x="2351844" y="117667"/>
                  <a:pt x="2384831" y="102832"/>
                  <a:pt x="2419004" y="91441"/>
                </a:cubicBezTo>
                <a:cubicBezTo>
                  <a:pt x="2435629" y="85899"/>
                  <a:pt x="2452825" y="81840"/>
                  <a:pt x="2468880" y="74816"/>
                </a:cubicBezTo>
                <a:cubicBezTo>
                  <a:pt x="2508237" y="57597"/>
                  <a:pt x="2562470" y="20036"/>
                  <a:pt x="2610197" y="16627"/>
                </a:cubicBezTo>
                <a:cubicBezTo>
                  <a:pt x="2706972" y="9715"/>
                  <a:pt x="2804160" y="11085"/>
                  <a:pt x="2901142" y="8314"/>
                </a:cubicBezTo>
                <a:cubicBezTo>
                  <a:pt x="2912226" y="5543"/>
                  <a:pt x="2922969" y="-121"/>
                  <a:pt x="2934393" y="1"/>
                </a:cubicBezTo>
                <a:cubicBezTo>
                  <a:pt x="3183822" y="2655"/>
                  <a:pt x="3433321" y="6022"/>
                  <a:pt x="3682539" y="16627"/>
                </a:cubicBezTo>
                <a:cubicBezTo>
                  <a:pt x="3694919" y="17154"/>
                  <a:pt x="3705281" y="26685"/>
                  <a:pt x="3715789" y="33252"/>
                </a:cubicBezTo>
                <a:cubicBezTo>
                  <a:pt x="3757710" y="59453"/>
                  <a:pt x="3743621" y="57605"/>
                  <a:pt x="3782291" y="91441"/>
                </a:cubicBezTo>
                <a:cubicBezTo>
                  <a:pt x="3827765" y="131230"/>
                  <a:pt x="3814048" y="110409"/>
                  <a:pt x="3882044" y="141317"/>
                </a:cubicBezTo>
                <a:cubicBezTo>
                  <a:pt x="3891139" y="145451"/>
                  <a:pt x="3898211" y="153159"/>
                  <a:pt x="3906982" y="157943"/>
                </a:cubicBezTo>
                <a:cubicBezTo>
                  <a:pt x="3965389" y="189802"/>
                  <a:pt x="3955605" y="185234"/>
                  <a:pt x="3998422" y="199507"/>
                </a:cubicBezTo>
                <a:cubicBezTo>
                  <a:pt x="4009506" y="207820"/>
                  <a:pt x="4019281" y="218249"/>
                  <a:pt x="4031673" y="224445"/>
                </a:cubicBezTo>
                <a:cubicBezTo>
                  <a:pt x="4047348" y="232282"/>
                  <a:pt x="4081549" y="241070"/>
                  <a:pt x="4081549" y="241070"/>
                </a:cubicBezTo>
              </a:path>
            </a:pathLst>
          </a:custGeom>
          <a:solidFill>
            <a:srgbClr val="FF0000"/>
          </a:solidFill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02E32B70-A572-4D06-83D4-FA5E04C10141}"/>
              </a:ext>
            </a:extLst>
          </p:cNvPr>
          <p:cNvSpPr/>
          <p:nvPr/>
        </p:nvSpPr>
        <p:spPr>
          <a:xfrm>
            <a:off x="6491894" y="3881870"/>
            <a:ext cx="4164676" cy="45719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C6A2358-C13D-407C-ADEA-82F5EAD94EF1}"/>
              </a:ext>
            </a:extLst>
          </p:cNvPr>
          <p:cNvSpPr txBox="1"/>
          <p:nvPr/>
        </p:nvSpPr>
        <p:spPr>
          <a:xfrm>
            <a:off x="300572" y="4432853"/>
            <a:ext cx="527282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solidFill>
                  <a:srgbClr val="FF0000"/>
                </a:solidFill>
              </a:rPr>
              <a:t>Для расчета освещенности на поверхностях непосредственно на близлежащих поверхностях не допускается использовать только файл</a:t>
            </a:r>
          </a:p>
          <a:p>
            <a:r>
              <a:rPr lang="en-US" sz="1600" b="1" dirty="0"/>
              <a:t>ORIO TRAIT 4 P 44W 4000K Ra80 T80 1740mm WH - </a:t>
            </a:r>
            <a:r>
              <a:rPr lang="ru-RU" sz="1600" b="1" dirty="0"/>
              <a:t>линейная замещающая геометрия.</a:t>
            </a:r>
            <a:r>
              <a:rPr lang="en-US" sz="1600" b="1" dirty="0"/>
              <a:t>IES</a:t>
            </a:r>
            <a:endParaRPr lang="ru-RU" sz="16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A080D1E-8F99-4145-A8B5-BBBA3A416B9E}"/>
              </a:ext>
            </a:extLst>
          </p:cNvPr>
          <p:cNvSpPr txBox="1"/>
          <p:nvPr/>
        </p:nvSpPr>
        <p:spPr>
          <a:xfrm>
            <a:off x="6175065" y="76702"/>
            <a:ext cx="53198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Распределение освещенности на стене от светильника на расстоянии 0,7 м от стены, </a:t>
            </a: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F5FED8AB-5D46-47DD-82B6-4B828E05A4B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9447" y="989041"/>
            <a:ext cx="5635079" cy="2830405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77B43434-9E58-4650-92CF-5ACBAE623AB7}"/>
              </a:ext>
            </a:extLst>
          </p:cNvPr>
          <p:cNvSpPr txBox="1"/>
          <p:nvPr/>
        </p:nvSpPr>
        <p:spPr>
          <a:xfrm>
            <a:off x="300572" y="65711"/>
            <a:ext cx="545395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Сравнительный светотехнический расчет  для криволинейной геометрии и замещающей геометрий в виде линии</a:t>
            </a:r>
          </a:p>
        </p:txBody>
      </p:sp>
    </p:spTree>
    <p:extLst>
      <p:ext uri="{BB962C8B-B14F-4D97-AF65-F5344CB8AC3E}">
        <p14:creationId xmlns:p14="http://schemas.microsoft.com/office/powerpoint/2010/main" val="11927962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2D35E384-B578-4432-889D-64664CBB871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14401" y="0"/>
            <a:ext cx="2810948" cy="6858000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154C152-2095-402C-A280-3F66F19FA81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28936" y="0"/>
            <a:ext cx="2792228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6037B07-369E-47B7-AA1D-B6FFF1740974}"/>
              </a:ext>
            </a:extLst>
          </p:cNvPr>
          <p:cNvSpPr txBox="1"/>
          <p:nvPr/>
        </p:nvSpPr>
        <p:spPr>
          <a:xfrm>
            <a:off x="330826" y="5409307"/>
            <a:ext cx="488357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solidFill>
                  <a:srgbClr val="FF0000"/>
                </a:solidFill>
              </a:rPr>
              <a:t>Для расчета освещенности на удаленных  поверхностях допускается использовать файл</a:t>
            </a:r>
          </a:p>
          <a:p>
            <a:r>
              <a:rPr lang="en-US" sz="1600" b="1" dirty="0"/>
              <a:t>ORIO TRAIT 4 P 44W 4000K Ra80 T80 1740mm WH - </a:t>
            </a:r>
            <a:r>
              <a:rPr lang="ru-RU" sz="1600" b="1" dirty="0"/>
              <a:t>линейная замещающая геометрия.</a:t>
            </a:r>
            <a:r>
              <a:rPr lang="en-US" sz="1600" b="1" dirty="0"/>
              <a:t>IES</a:t>
            </a:r>
            <a:endParaRPr lang="ru-RU" sz="16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9672914-EE54-4377-9F5F-E2297A018685}"/>
              </a:ext>
            </a:extLst>
          </p:cNvPr>
          <p:cNvSpPr txBox="1"/>
          <p:nvPr/>
        </p:nvSpPr>
        <p:spPr>
          <a:xfrm rot="16200000">
            <a:off x="3409229" y="2713512"/>
            <a:ext cx="33429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Криволинейная геометрия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98AC2CF-058C-4706-98EC-E9B5B5F6C9DF}"/>
              </a:ext>
            </a:extLst>
          </p:cNvPr>
          <p:cNvSpPr txBox="1"/>
          <p:nvPr/>
        </p:nvSpPr>
        <p:spPr>
          <a:xfrm rot="16200000">
            <a:off x="6605690" y="2713512"/>
            <a:ext cx="33429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Линейная геометрия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FF3EFBD-5E12-4AEB-A471-41496624D28B}"/>
              </a:ext>
            </a:extLst>
          </p:cNvPr>
          <p:cNvSpPr txBox="1"/>
          <p:nvPr/>
        </p:nvSpPr>
        <p:spPr>
          <a:xfrm>
            <a:off x="192292" y="371475"/>
            <a:ext cx="463178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/>
              <a:t>Расчет освещенности для высоты установки 2,5 м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0193BB39-1113-4FAC-BFE9-6293273DEF8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5012" y="1186940"/>
            <a:ext cx="4591719" cy="3899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463472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332</TotalTime>
  <Words>198</Words>
  <Application>Microsoft Office PowerPoint</Application>
  <PresentationFormat>Широкоэкранный</PresentationFormat>
  <Paragraphs>26</Paragraphs>
  <Slides>4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9" baseType="lpstr">
      <vt:lpstr>Arial</vt:lpstr>
      <vt:lpstr>Calibri</vt:lpstr>
      <vt:lpstr>Calibri Light</vt:lpstr>
      <vt:lpstr>Franklin Gothic Medium Cond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ekaterina ilina</dc:creator>
  <cp:lastModifiedBy>Екатерина Ильина</cp:lastModifiedBy>
  <cp:revision>12</cp:revision>
  <dcterms:created xsi:type="dcterms:W3CDTF">2024-04-03T12:36:47Z</dcterms:created>
  <dcterms:modified xsi:type="dcterms:W3CDTF">2025-09-25T09:59:48Z</dcterms:modified>
</cp:coreProperties>
</file>