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56" r:id="rId3"/>
    <p:sldId id="257" r:id="rId4"/>
    <p:sldId id="258" r:id="rId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93" autoAdjust="0"/>
    <p:restoredTop sz="94660"/>
  </p:normalViewPr>
  <p:slideViewPr>
    <p:cSldViewPr snapToGrid="0">
      <p:cViewPr varScale="1">
        <p:scale>
          <a:sx n="161" d="100"/>
          <a:sy n="161" d="100"/>
        </p:scale>
        <p:origin x="150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A52C517-09DB-4D6B-8249-231A5ED1CD5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8F11ED1F-7033-4FC2-910E-A652770D8C5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FA399F23-9F9C-4D8B-8B41-D69C0E77D7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3EC88-AC85-44DA-97E1-96DE0F2118E7}" type="datetimeFigureOut">
              <a:rPr lang="ru-RU" smtClean="0"/>
              <a:t>02.04.2025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581E3789-9DED-467B-9664-66E54122A9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34633CE-DDD4-42AC-9B9A-144F8A798D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A30E16-5F18-49DD-8830-187BF514719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563186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E50D957-55C2-41D2-80B7-FEEA4D4F61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69FB268E-A68B-4AA0-881D-30A2B053B9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307E2F50-75ED-4161-BD45-27535BAE91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3EC88-AC85-44DA-97E1-96DE0F2118E7}" type="datetimeFigureOut">
              <a:rPr lang="ru-RU" smtClean="0"/>
              <a:t>02.04.2025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453288F4-8FF7-428D-A030-BCC1A2343C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BD0CB2F1-752D-4969-8D91-7E7E3946F3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A30E16-5F18-49DD-8830-187BF514719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951713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C44F2224-58B7-4CF5-B55B-3807A384E3A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76B42249-CE61-4081-ADE6-452A91E9443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A1CFE2E1-B1E0-47FA-9086-8AEE167212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3EC88-AC85-44DA-97E1-96DE0F2118E7}" type="datetimeFigureOut">
              <a:rPr lang="ru-RU" smtClean="0"/>
              <a:t>02.04.2025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C84868A1-2B01-4A04-92A8-6C9F7CD2F5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4948CFA4-7074-4DEE-846E-5C7B391C28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A30E16-5F18-49DD-8830-187BF514719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100244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95D81AF-284D-4761-97AB-9D09D58637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077B76C-DE2A-4B86-8175-2026AED4DF9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CB2C174D-7C78-4C41-8549-F9BB0E0B79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3EC88-AC85-44DA-97E1-96DE0F2118E7}" type="datetimeFigureOut">
              <a:rPr lang="ru-RU" smtClean="0"/>
              <a:t>02.04.2025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E6D88DBE-5B0C-4F90-A1CA-8ACCD7EBAB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BE7B62F3-AD7C-4957-B423-6B91B16425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A30E16-5F18-49DD-8830-187BF514719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170584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B5A8F7D-B06F-4DC2-94F8-7FEE995035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05BEDFBC-A278-4208-912F-2A84A25234D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81C0653E-B13F-4412-BC18-84ED365513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3EC88-AC85-44DA-97E1-96DE0F2118E7}" type="datetimeFigureOut">
              <a:rPr lang="ru-RU" smtClean="0"/>
              <a:t>02.04.2025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DB17C80B-51D3-467F-86D2-726E4CE748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6C19A05A-517B-42D6-8850-B90CFB4186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A30E16-5F18-49DD-8830-187BF514719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695935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C319EE9-6577-429B-878E-B356682818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4B66ECC-7BA1-4B0E-8038-AEB437EF492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20C9A571-C0DF-4D2A-954E-DF6DF6C1655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DE98A6AA-788A-4E09-B847-1F105C4A0C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3EC88-AC85-44DA-97E1-96DE0F2118E7}" type="datetimeFigureOut">
              <a:rPr lang="ru-RU" smtClean="0"/>
              <a:t>02.04.2025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9B12112B-E724-413F-9A00-A4472A0098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B9E5F1E1-0050-4122-81E9-57C492964E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A30E16-5F18-49DD-8830-187BF514719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996746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C9234E1-A085-484C-BCE4-740A842082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66EFB74E-50D6-4088-A97F-53BBE606142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FD547B40-004B-4F96-B615-0C3C9796726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41C52C72-BB96-45A6-95FD-A9CB3EC8EE3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F22BD334-E19C-4629-BD54-97FE5F13E7C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0961FA23-9AC2-462C-B2C8-D1676A16A2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3EC88-AC85-44DA-97E1-96DE0F2118E7}" type="datetimeFigureOut">
              <a:rPr lang="ru-RU" smtClean="0"/>
              <a:t>02.04.2025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C2814F01-648C-40D5-ADE7-3978CED870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4E9B33B5-3FB8-4352-AEA2-DDDD3B06B1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A30E16-5F18-49DD-8830-187BF514719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493689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C8361A3-6A46-4355-A476-FC0D478D77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B33556CC-E2B5-4ADE-AEEE-22ABEDD783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3EC88-AC85-44DA-97E1-96DE0F2118E7}" type="datetimeFigureOut">
              <a:rPr lang="ru-RU" smtClean="0"/>
              <a:t>02.04.2025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CAB2820A-54F3-41A8-B10D-C3E755C477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51DDE852-4F7D-4929-8E66-E0A73FD327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A30E16-5F18-49DD-8830-187BF514719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61547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AA558378-1456-4B3B-BD89-54A1207786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3EC88-AC85-44DA-97E1-96DE0F2118E7}" type="datetimeFigureOut">
              <a:rPr lang="ru-RU" smtClean="0"/>
              <a:t>02.04.2025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FF3595AC-87F3-462A-8757-AEA59062B9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5AD7D020-278F-40D9-B778-F6CB760DD1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A30E16-5F18-49DD-8830-187BF514719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213306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6EC0D60-1C2C-44CC-909A-AD62364FE9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3BE60B5-DA45-4562-97A1-020F79D9040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F2D09D18-3B98-490E-9D54-21DEE287706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044219D1-239E-4022-BCA8-CECA954E2C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3EC88-AC85-44DA-97E1-96DE0F2118E7}" type="datetimeFigureOut">
              <a:rPr lang="ru-RU" smtClean="0"/>
              <a:t>02.04.2025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D0C157C7-45DF-4582-80E6-39EE1BE6F5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FAC68D62-0815-409E-8E34-92F722338F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A30E16-5F18-49DD-8830-187BF514719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38057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EAEE5D4-6F8B-47BD-9768-3E270FF468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FFF61731-8A29-44E1-ACCC-DF90C36BA3B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B6D6CA3C-677B-4624-A328-9789A7C99AA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3BE3B56E-346A-4192-8E9E-09687E0C35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3EC88-AC85-44DA-97E1-96DE0F2118E7}" type="datetimeFigureOut">
              <a:rPr lang="ru-RU" smtClean="0"/>
              <a:t>02.04.2025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FBF93E0E-6A03-4762-B0B9-98EB3E933A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A89B9740-630A-400D-9508-1BF11A7638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A30E16-5F18-49DD-8830-187BF514719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017008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F51F850-A64E-4AB2-BA9C-726A84F5B4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EF45D360-E3A7-42C4-91A5-52062932456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128F5CF7-A4D1-4723-979C-5350FF66A5F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93EC88-AC85-44DA-97E1-96DE0F2118E7}" type="datetimeFigureOut">
              <a:rPr lang="ru-RU" smtClean="0"/>
              <a:t>02.04.2025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0395D39B-E380-4F63-A0E7-C1E1FA583ED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6690CB6-9998-4371-A503-18E842ACB85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A30E16-5F18-49DD-8830-187BF514719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411397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12313F47-4EF6-4459-9FDB-4218CEE5F36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0566" y="4232319"/>
            <a:ext cx="3687147" cy="2277199"/>
          </a:xfrm>
          <a:prstGeom prst="rect">
            <a:avLst/>
          </a:prstGeom>
        </p:spPr>
      </p:pic>
      <p:cxnSp>
        <p:nvCxnSpPr>
          <p:cNvPr id="4" name="Прямая со стрелкой 3">
            <a:extLst>
              <a:ext uri="{FF2B5EF4-FFF2-40B4-BE49-F238E27FC236}">
                <a16:creationId xmlns:a16="http://schemas.microsoft.com/office/drawing/2014/main" id="{0E387A30-9B97-4ED1-8482-7733579335D6}"/>
              </a:ext>
            </a:extLst>
          </p:cNvPr>
          <p:cNvCxnSpPr>
            <a:cxnSpLocks/>
          </p:cNvCxnSpPr>
          <p:nvPr/>
        </p:nvCxnSpPr>
        <p:spPr>
          <a:xfrm flipH="1">
            <a:off x="5610896" y="4495773"/>
            <a:ext cx="271115" cy="184666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>
            <a:extLst>
              <a:ext uri="{FF2B5EF4-FFF2-40B4-BE49-F238E27FC236}">
                <a16:creationId xmlns:a16="http://schemas.microsoft.com/office/drawing/2014/main" id="{77565774-EBAA-411D-8983-7B61473F8646}"/>
              </a:ext>
            </a:extLst>
          </p:cNvPr>
          <p:cNvSpPr txBox="1"/>
          <p:nvPr/>
        </p:nvSpPr>
        <p:spPr>
          <a:xfrm>
            <a:off x="5824069" y="4232319"/>
            <a:ext cx="28172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Криволинейная геометрия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B5D9743-24CD-4D13-9FB4-5D5E9C77B857}"/>
              </a:ext>
            </a:extLst>
          </p:cNvPr>
          <p:cNvSpPr txBox="1"/>
          <p:nvPr/>
        </p:nvSpPr>
        <p:spPr>
          <a:xfrm>
            <a:off x="6299082" y="6237469"/>
            <a:ext cx="25907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замещающая геометрия</a:t>
            </a:r>
          </a:p>
        </p:txBody>
      </p:sp>
      <p:cxnSp>
        <p:nvCxnSpPr>
          <p:cNvPr id="9" name="Прямая со стрелкой 8">
            <a:extLst>
              <a:ext uri="{FF2B5EF4-FFF2-40B4-BE49-F238E27FC236}">
                <a16:creationId xmlns:a16="http://schemas.microsoft.com/office/drawing/2014/main" id="{40B97173-A230-4FA7-8A69-6C55713FF7E8}"/>
              </a:ext>
            </a:extLst>
          </p:cNvPr>
          <p:cNvCxnSpPr>
            <a:cxnSpLocks/>
            <a:stCxn id="7" idx="1"/>
          </p:cNvCxnSpPr>
          <p:nvPr/>
        </p:nvCxnSpPr>
        <p:spPr>
          <a:xfrm flipH="1" flipV="1">
            <a:off x="5373390" y="5422615"/>
            <a:ext cx="925692" cy="99952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Рисунок 4" descr="Изображение выглядит как зарисовка, рисунок, дизайн&#10;&#10;Автоматически созданное описание">
            <a:extLst>
              <a:ext uri="{FF2B5EF4-FFF2-40B4-BE49-F238E27FC236}">
                <a16:creationId xmlns:a16="http://schemas.microsoft.com/office/drawing/2014/main" id="{509CE541-7D75-4717-91F3-CD28CC32A19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430"/>
          <a:stretch/>
        </p:blipFill>
        <p:spPr>
          <a:xfrm>
            <a:off x="2082261" y="222608"/>
            <a:ext cx="7599500" cy="340682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A65F17A1-D8E5-4B28-BFF2-67FF17E0CA95}"/>
              </a:ext>
            </a:extLst>
          </p:cNvPr>
          <p:cNvSpPr txBox="1"/>
          <p:nvPr/>
        </p:nvSpPr>
        <p:spPr>
          <a:xfrm>
            <a:off x="3062096" y="3810048"/>
            <a:ext cx="53687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Как использовать файлы с замещающей геометрией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217552AD-E5C4-46F4-B39E-4A817EA9DEBE}"/>
              </a:ext>
            </a:extLst>
          </p:cNvPr>
          <p:cNvSpPr txBox="1"/>
          <p:nvPr/>
        </p:nvSpPr>
        <p:spPr>
          <a:xfrm>
            <a:off x="2631354" y="1967496"/>
            <a:ext cx="1210588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/>
              <a:t>15 </a:t>
            </a:r>
            <a:r>
              <a:rPr lang="ru-RU" sz="1400" dirty="0" err="1"/>
              <a:t>шт</a:t>
            </a:r>
            <a:r>
              <a:rPr lang="ru-RU" sz="1400" dirty="0"/>
              <a:t> 143мм,</a:t>
            </a:r>
          </a:p>
          <a:p>
            <a:r>
              <a:rPr lang="ru-RU" sz="1400" dirty="0"/>
              <a:t>Полукруг </a:t>
            </a:r>
          </a:p>
          <a:p>
            <a:r>
              <a:rPr lang="en-US" sz="1400" dirty="0"/>
              <a:t>r = 725</a:t>
            </a:r>
            <a:r>
              <a:rPr lang="ru-RU" sz="1400" dirty="0"/>
              <a:t> мм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7229BC1-A5A8-44DA-B48B-B8DF5A595F3C}"/>
              </a:ext>
            </a:extLst>
          </p:cNvPr>
          <p:cNvSpPr txBox="1"/>
          <p:nvPr/>
        </p:nvSpPr>
        <p:spPr>
          <a:xfrm>
            <a:off x="5030907" y="1967496"/>
            <a:ext cx="1210588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/>
              <a:t>18 </a:t>
            </a:r>
            <a:r>
              <a:rPr lang="ru-RU" sz="1400" dirty="0" err="1"/>
              <a:t>шт</a:t>
            </a:r>
            <a:r>
              <a:rPr lang="ru-RU" sz="1400" dirty="0"/>
              <a:t> 143мм,</a:t>
            </a:r>
          </a:p>
          <a:p>
            <a:r>
              <a:rPr lang="ru-RU" sz="1400" dirty="0"/>
              <a:t>Полукруг </a:t>
            </a:r>
          </a:p>
          <a:p>
            <a:r>
              <a:rPr lang="en-US" sz="1400" dirty="0"/>
              <a:t>r = </a:t>
            </a:r>
            <a:r>
              <a:rPr lang="ru-RU" sz="1400" dirty="0"/>
              <a:t>87</a:t>
            </a:r>
            <a:r>
              <a:rPr lang="en-US" sz="1400" dirty="0"/>
              <a:t>5</a:t>
            </a:r>
            <a:r>
              <a:rPr lang="ru-RU" sz="1400" dirty="0"/>
              <a:t> мм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F7A1F7E0-2605-46BD-BC3E-09F6A722F87A}"/>
              </a:ext>
            </a:extLst>
          </p:cNvPr>
          <p:cNvSpPr txBox="1"/>
          <p:nvPr/>
        </p:nvSpPr>
        <p:spPr>
          <a:xfrm>
            <a:off x="7430460" y="1967496"/>
            <a:ext cx="1210588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/>
              <a:t>21 </a:t>
            </a:r>
            <a:r>
              <a:rPr lang="ru-RU" sz="1400" dirty="0" err="1"/>
              <a:t>шт</a:t>
            </a:r>
            <a:r>
              <a:rPr lang="ru-RU" sz="1400" dirty="0"/>
              <a:t> 143мм,</a:t>
            </a:r>
          </a:p>
          <a:p>
            <a:r>
              <a:rPr lang="ru-RU" sz="1400" dirty="0"/>
              <a:t>Полукруг </a:t>
            </a:r>
          </a:p>
          <a:p>
            <a:r>
              <a:rPr lang="en-US" sz="1400" dirty="0"/>
              <a:t>r = </a:t>
            </a:r>
            <a:r>
              <a:rPr lang="ru-RU" sz="1400" dirty="0"/>
              <a:t>1005 мм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01E7FCB-EB27-412B-A024-CDC72BF1469D}"/>
              </a:ext>
            </a:extLst>
          </p:cNvPr>
          <p:cNvSpPr txBox="1"/>
          <p:nvPr/>
        </p:nvSpPr>
        <p:spPr>
          <a:xfrm>
            <a:off x="3608883" y="674891"/>
            <a:ext cx="40627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Данные для криволинейной геометрии</a:t>
            </a:r>
          </a:p>
        </p:txBody>
      </p:sp>
    </p:spTree>
    <p:extLst>
      <p:ext uri="{BB962C8B-B14F-4D97-AF65-F5344CB8AC3E}">
        <p14:creationId xmlns:p14="http://schemas.microsoft.com/office/powerpoint/2010/main" val="333641718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C041900E-F82D-4058-8A6A-9B1A51F5F04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9122"/>
          <a:stretch/>
        </p:blipFill>
        <p:spPr>
          <a:xfrm>
            <a:off x="362197" y="5019"/>
            <a:ext cx="5153891" cy="7313366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CD58389A-0A79-40AB-93D9-1755C56E984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76765" y="3429000"/>
            <a:ext cx="3349917" cy="3242685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4E338C4D-438A-44ED-8BE6-D0EA90F9DD4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43747" y="186316"/>
            <a:ext cx="3344681" cy="3242684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33A46EF8-061D-46A3-A581-00E8F2D452C6}"/>
              </a:ext>
            </a:extLst>
          </p:cNvPr>
          <p:cNvSpPr txBox="1"/>
          <p:nvPr/>
        </p:nvSpPr>
        <p:spPr>
          <a:xfrm>
            <a:off x="7428016" y="1715984"/>
            <a:ext cx="3498202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Погрешность расчета: </a:t>
            </a:r>
          </a:p>
          <a:p>
            <a:r>
              <a:rPr lang="ru-RU" dirty="0"/>
              <a:t>Криволинейная геометрия</a:t>
            </a:r>
          </a:p>
          <a:p>
            <a:r>
              <a:rPr lang="ru-RU" dirty="0"/>
              <a:t>освещенность под светильником </a:t>
            </a:r>
          </a:p>
          <a:p>
            <a:r>
              <a:rPr lang="ru-RU" dirty="0"/>
              <a:t>на 9% меньше, чем с линейной </a:t>
            </a:r>
          </a:p>
          <a:p>
            <a:r>
              <a:rPr lang="ru-RU" dirty="0"/>
              <a:t>заменой 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D67EC97-47AD-47A6-921F-976AEA7965D7}"/>
              </a:ext>
            </a:extLst>
          </p:cNvPr>
          <p:cNvSpPr txBox="1"/>
          <p:nvPr/>
        </p:nvSpPr>
        <p:spPr>
          <a:xfrm>
            <a:off x="7126682" y="1443639"/>
            <a:ext cx="609501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/>
              <a:t>WAVE P 34W  4000K Ra80 T60 1475mm 350mA BL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51B4EF1-0270-4235-A04D-D4A926823A9B}"/>
              </a:ext>
            </a:extLst>
          </p:cNvPr>
          <p:cNvSpPr txBox="1"/>
          <p:nvPr/>
        </p:nvSpPr>
        <p:spPr>
          <a:xfrm>
            <a:off x="7444930" y="4179803"/>
            <a:ext cx="408984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rgbClr val="FF0000"/>
                </a:solidFill>
              </a:rPr>
              <a:t>Допустимо использовать замещающую геометрию взамен  криволинейной, так как погрешность расчета освещенности не превышает 10%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A2E4D4A-7910-4FF1-B00D-D733488D2572}"/>
              </a:ext>
            </a:extLst>
          </p:cNvPr>
          <p:cNvSpPr txBox="1"/>
          <p:nvPr/>
        </p:nvSpPr>
        <p:spPr>
          <a:xfrm>
            <a:off x="7176861" y="491812"/>
            <a:ext cx="414855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Расчет освещенности на расстоянии 2м от светильника</a:t>
            </a:r>
          </a:p>
        </p:txBody>
      </p:sp>
    </p:spTree>
    <p:extLst>
      <p:ext uri="{BB962C8B-B14F-4D97-AF65-F5344CB8AC3E}">
        <p14:creationId xmlns:p14="http://schemas.microsoft.com/office/powerpoint/2010/main" val="94431548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A351754A-6D0F-432F-91D9-961ED71C507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43" y="110565"/>
            <a:ext cx="5170882" cy="691812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33A46EF8-061D-46A3-A581-00E8F2D452C6}"/>
              </a:ext>
            </a:extLst>
          </p:cNvPr>
          <p:cNvSpPr txBox="1"/>
          <p:nvPr/>
        </p:nvSpPr>
        <p:spPr>
          <a:xfrm>
            <a:off x="7428016" y="1715984"/>
            <a:ext cx="3498202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Погрешность расчета: </a:t>
            </a:r>
          </a:p>
          <a:p>
            <a:r>
              <a:rPr lang="ru-RU" dirty="0"/>
              <a:t>Криволинейная геометрия</a:t>
            </a:r>
          </a:p>
          <a:p>
            <a:r>
              <a:rPr lang="ru-RU" dirty="0"/>
              <a:t>освещенность под светильником </a:t>
            </a:r>
          </a:p>
          <a:p>
            <a:r>
              <a:rPr lang="ru-RU" dirty="0"/>
              <a:t>на 12% меньше, чем с линейной </a:t>
            </a:r>
          </a:p>
          <a:p>
            <a:r>
              <a:rPr lang="ru-RU" dirty="0"/>
              <a:t>заменой </a:t>
            </a: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FC25435A-FB2B-4C8B-B717-0C489911103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92643" y="256037"/>
            <a:ext cx="3440487" cy="3172963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D6DB4A52-2137-439F-8CBE-258172A117B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92643" y="3497647"/>
            <a:ext cx="3445786" cy="3249788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DF22941-243B-4A5E-B4E9-6EE288617FAE}"/>
              </a:ext>
            </a:extLst>
          </p:cNvPr>
          <p:cNvSpPr txBox="1"/>
          <p:nvPr/>
        </p:nvSpPr>
        <p:spPr>
          <a:xfrm>
            <a:off x="7227619" y="1434734"/>
            <a:ext cx="609501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/>
              <a:t>WAVE P 41W  4000K Ra80 T60 1750mm 350mA BL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207DD77-D6E4-4E46-8A65-A63B7DD2DA09}"/>
              </a:ext>
            </a:extLst>
          </p:cNvPr>
          <p:cNvSpPr txBox="1"/>
          <p:nvPr/>
        </p:nvSpPr>
        <p:spPr>
          <a:xfrm>
            <a:off x="7444930" y="4179803"/>
            <a:ext cx="408984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rgbClr val="FF0000"/>
                </a:solidFill>
              </a:rPr>
              <a:t>Рекомендуется использовать криволинейную геометрию, так как замещающая дает погрешность расчет освещенности  более 12%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1D48398-BF47-4CB0-9E29-379E17765851}"/>
              </a:ext>
            </a:extLst>
          </p:cNvPr>
          <p:cNvSpPr txBox="1"/>
          <p:nvPr/>
        </p:nvSpPr>
        <p:spPr>
          <a:xfrm>
            <a:off x="7176861" y="491812"/>
            <a:ext cx="414855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Расчет освещенности на расстоянии 2м от светильника</a:t>
            </a:r>
          </a:p>
        </p:txBody>
      </p:sp>
    </p:spTree>
    <p:extLst>
      <p:ext uri="{BB962C8B-B14F-4D97-AF65-F5344CB8AC3E}">
        <p14:creationId xmlns:p14="http://schemas.microsoft.com/office/powerpoint/2010/main" val="254307305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32C5B482-F89B-4EEE-AAE2-F97EE5758B6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7224" y="182468"/>
            <a:ext cx="4175255" cy="6415635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33A46EF8-061D-46A3-A581-00E8F2D452C6}"/>
              </a:ext>
            </a:extLst>
          </p:cNvPr>
          <p:cNvSpPr txBox="1"/>
          <p:nvPr/>
        </p:nvSpPr>
        <p:spPr>
          <a:xfrm>
            <a:off x="7428016" y="1715984"/>
            <a:ext cx="3498202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Погрешность расчета: </a:t>
            </a:r>
          </a:p>
          <a:p>
            <a:r>
              <a:rPr lang="ru-RU" dirty="0"/>
              <a:t>Криволинейная геометрия</a:t>
            </a:r>
          </a:p>
          <a:p>
            <a:r>
              <a:rPr lang="ru-RU" dirty="0"/>
              <a:t>освещенность под светильником </a:t>
            </a:r>
          </a:p>
          <a:p>
            <a:r>
              <a:rPr lang="ru-RU" dirty="0"/>
              <a:t>на 15% меньше, чем с линейной </a:t>
            </a:r>
          </a:p>
          <a:p>
            <a:r>
              <a:rPr lang="ru-RU" dirty="0"/>
              <a:t>заменой </a:t>
            </a: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8185B4D7-48E2-4065-A6EF-CDE0E2B7182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84330" y="3583414"/>
            <a:ext cx="3287867" cy="3169104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6803957B-61DD-4893-81D5-AA6DDEEEB7F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10454" y="259896"/>
            <a:ext cx="3361743" cy="3255319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B23CE60E-C012-4722-A1F3-45ED124D5CAE}"/>
              </a:ext>
            </a:extLst>
          </p:cNvPr>
          <p:cNvSpPr txBox="1"/>
          <p:nvPr/>
        </p:nvSpPr>
        <p:spPr>
          <a:xfrm>
            <a:off x="7444930" y="4179803"/>
            <a:ext cx="408984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rgbClr val="FF0000"/>
                </a:solidFill>
              </a:rPr>
              <a:t>Рекомендуется использовать криволинейную геометрию, так как замещающая дает погрешность расчет освещенности более 15%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3BE00DCC-1B1E-48DE-8713-0959E19D5C79}"/>
              </a:ext>
            </a:extLst>
          </p:cNvPr>
          <p:cNvSpPr txBox="1"/>
          <p:nvPr/>
        </p:nvSpPr>
        <p:spPr>
          <a:xfrm>
            <a:off x="7355590" y="1307938"/>
            <a:ext cx="609501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/>
              <a:t>WAVE P 48W  4000K Ra80 T60 2010mm 350mA BL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D1337EE9-6041-4D72-976F-59FAF5873DCA}"/>
              </a:ext>
            </a:extLst>
          </p:cNvPr>
          <p:cNvSpPr txBox="1"/>
          <p:nvPr/>
        </p:nvSpPr>
        <p:spPr>
          <a:xfrm>
            <a:off x="7176861" y="491812"/>
            <a:ext cx="414855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Расчет освещенности на расстоянии 2м от светильника</a:t>
            </a:r>
          </a:p>
        </p:txBody>
      </p:sp>
    </p:spTree>
    <p:extLst>
      <p:ext uri="{BB962C8B-B14F-4D97-AF65-F5344CB8AC3E}">
        <p14:creationId xmlns:p14="http://schemas.microsoft.com/office/powerpoint/2010/main" val="921361236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39</TotalTime>
  <Words>187</Words>
  <Application>Microsoft Office PowerPoint</Application>
  <PresentationFormat>Широкоэкранный</PresentationFormat>
  <Paragraphs>37</Paragraphs>
  <Slides>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</vt:i4>
      </vt:variant>
    </vt:vector>
  </HeadingPairs>
  <TitlesOfParts>
    <vt:vector size="8" baseType="lpstr">
      <vt:lpstr>Arial</vt:lpstr>
      <vt:lpstr>Calibri</vt:lpstr>
      <vt:lpstr>Calibri Light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ekaterina ilina</dc:creator>
  <cp:lastModifiedBy>ekaterina ilina</cp:lastModifiedBy>
  <cp:revision>5</cp:revision>
  <dcterms:created xsi:type="dcterms:W3CDTF">2025-04-02T13:59:00Z</dcterms:created>
  <dcterms:modified xsi:type="dcterms:W3CDTF">2025-04-02T15:35:52Z</dcterms:modified>
</cp:coreProperties>
</file>